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25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26.GIF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image" Target="../media/image32.jpe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3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4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37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427587" y="345415"/>
            <a:ext cx="8289131" cy="159848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物理学</a:t>
            </a: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是研究______________________等各种现象的规律和__________的一门科学。学习物理学，既离不开_____和_____，也离不开__________。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2683259" y="345510"/>
            <a:ext cx="3390900" cy="65982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声、光、热、力、电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2540635" y="657225"/>
            <a:ext cx="1699260" cy="532765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物质结构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5" name="文本4"/>
          <p:cNvSpPr txBox="1"/>
          <p:nvPr/>
        </p:nvSpPr>
        <p:spPr>
          <a:xfrm>
            <a:off x="6497955" y="1284605"/>
            <a:ext cx="1104900" cy="422275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理性思考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6" name="文本5"/>
          <p:cNvSpPr txBox="1"/>
          <p:nvPr/>
        </p:nvSpPr>
        <p:spPr>
          <a:xfrm flipH="1">
            <a:off x="1729740" y="1284605"/>
            <a:ext cx="1166495" cy="366395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观察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7" name="文本6"/>
          <p:cNvSpPr txBox="1"/>
          <p:nvPr/>
        </p:nvSpPr>
        <p:spPr>
          <a:xfrm>
            <a:off x="3338014" y="1141657"/>
            <a:ext cx="901700" cy="65982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实验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513817" y="212198"/>
            <a:ext cx="3238500" cy="69335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0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四、特殊测量方法</a:t>
            </a:r>
            <a:endParaRPr lang="zh-CN" altLang="en-US" sz="30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grpSp>
        <p:nvGrpSpPr>
          <p:cNvPr id="3" name="组合1"/>
          <p:cNvGrpSpPr/>
          <p:nvPr/>
        </p:nvGrpSpPr>
        <p:grpSpPr>
          <a:xfrm>
            <a:off x="518808" y="1338129"/>
            <a:ext cx="3946207" cy="2338501"/>
            <a:chOff x="0" y="0"/>
            <a:chExt cx="3946207" cy="2338501"/>
          </a:xfrm>
        </p:grpSpPr>
        <p:sp>
          <p:nvSpPr>
            <p:cNvPr id="4" name="形状1"/>
            <p:cNvSpPr txBox="1"/>
            <p:nvPr/>
          </p:nvSpPr>
          <p:spPr>
            <a:xfrm>
              <a:off x="0" y="373683"/>
              <a:ext cx="3946207" cy="403093"/>
            </a:xfrm>
            <a:prstGeom prst="rect">
              <a:avLst/>
            </a:prstGeom>
            <a:solidFill>
              <a:srgbClr val="2A4764">
                <a:alpha val="10000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5" name="形状2"/>
            <p:cNvSpPr txBox="1"/>
            <p:nvPr/>
          </p:nvSpPr>
          <p:spPr>
            <a:xfrm>
              <a:off x="1169246" y="373683"/>
              <a:ext cx="2192337" cy="46969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8575">
              <a:solidFill>
                <a:srgbClr val="FFFF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6" name="形状3"/>
            <p:cNvSpPr txBox="1"/>
            <p:nvPr/>
          </p:nvSpPr>
          <p:spPr>
            <a:xfrm>
              <a:off x="1270559" y="0"/>
              <a:ext cx="9965" cy="239607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7" name="形状4"/>
            <p:cNvSpPr txBox="1"/>
            <p:nvPr/>
          </p:nvSpPr>
          <p:spPr>
            <a:xfrm>
              <a:off x="1813660" y="239607"/>
              <a:ext cx="254112" cy="673841"/>
            </a:xfrm>
            <a:custGeom>
              <a:avLst/>
              <a:gdLst>
                <a:gd name="connsiteX0" fmla="*/ 233505 w 254112"/>
                <a:gd name="connsiteY0" fmla="*/ 567595 h 673841"/>
                <a:gd name="connsiteX1" fmla="*/ 215198 w 254112"/>
                <a:gd name="connsiteY1" fmla="*/ 582968 h 673841"/>
                <a:gd name="connsiteX2" fmla="*/ 114462 w 254112"/>
                <a:gd name="connsiteY2" fmla="*/ 659863 h 673841"/>
                <a:gd name="connsiteX3" fmla="*/ 0 w 254112"/>
                <a:gd name="connsiteY3" fmla="*/ 489299 h 673841"/>
                <a:gd name="connsiteX4" fmla="*/ 32052 w 254112"/>
                <a:gd name="connsiteY4" fmla="*/ 6991 h 673841"/>
                <a:gd name="connsiteX5" fmla="*/ 160249 w 254112"/>
                <a:gd name="connsiteY5" fmla="*/ 0 h 6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358" h="658086" fill="none">
                  <a:moveTo>
                    <a:pt x="233505" y="567595"/>
                  </a:moveTo>
                  <a:cubicBezTo>
                    <a:pt x="215198" y="582968"/>
                    <a:pt x="183147" y="654272"/>
                    <a:pt x="148800" y="657063"/>
                  </a:cubicBezTo>
                  <a:cubicBezTo>
                    <a:pt x="114462" y="659863"/>
                    <a:pt x="45787" y="673837"/>
                    <a:pt x="22889" y="581568"/>
                  </a:cubicBezTo>
                  <a:cubicBezTo>
                    <a:pt x="0" y="489299"/>
                    <a:pt x="0" y="199920"/>
                    <a:pt x="16021" y="103451"/>
                  </a:cubicBezTo>
                  <a:cubicBezTo>
                    <a:pt x="32052" y="6991"/>
                    <a:pt x="82410" y="2800"/>
                    <a:pt x="121329" y="1400"/>
                  </a:cubicBezTo>
                  <a:cubicBezTo>
                    <a:pt x="160249" y="0"/>
                    <a:pt x="226638" y="75495"/>
                    <a:pt x="254108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8" name="形状5"/>
            <p:cNvSpPr txBox="1"/>
            <p:nvPr/>
          </p:nvSpPr>
          <p:spPr>
            <a:xfrm>
              <a:off x="2032894" y="239607"/>
              <a:ext cx="255773" cy="673841"/>
            </a:xfrm>
            <a:custGeom>
              <a:avLst/>
              <a:gdLst>
                <a:gd name="connsiteX0" fmla="*/ 235039 w 255773"/>
                <a:gd name="connsiteY0" fmla="*/ 567595 h 673841"/>
                <a:gd name="connsiteX1" fmla="*/ 216598 w 255773"/>
                <a:gd name="connsiteY1" fmla="*/ 582968 h 673841"/>
                <a:gd name="connsiteX2" fmla="*/ 115214 w 255773"/>
                <a:gd name="connsiteY2" fmla="*/ 659863 h 673841"/>
                <a:gd name="connsiteX3" fmla="*/ 0 w 255773"/>
                <a:gd name="connsiteY3" fmla="*/ 489299 h 673841"/>
                <a:gd name="connsiteX4" fmla="*/ 32261 w 255773"/>
                <a:gd name="connsiteY4" fmla="*/ 6991 h 673841"/>
                <a:gd name="connsiteX5" fmla="*/ 161296 w 255773"/>
                <a:gd name="connsiteY5" fmla="*/ 0 h 6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94" h="658086" fill="none">
                  <a:moveTo>
                    <a:pt x="235039" y="567595"/>
                  </a:moveTo>
                  <a:cubicBezTo>
                    <a:pt x="216598" y="582968"/>
                    <a:pt x="184337" y="654272"/>
                    <a:pt x="149781" y="657063"/>
                  </a:cubicBezTo>
                  <a:cubicBezTo>
                    <a:pt x="115214" y="659863"/>
                    <a:pt x="46082" y="673837"/>
                    <a:pt x="23041" y="581568"/>
                  </a:cubicBezTo>
                  <a:cubicBezTo>
                    <a:pt x="0" y="489299"/>
                    <a:pt x="0" y="199920"/>
                    <a:pt x="16126" y="103451"/>
                  </a:cubicBezTo>
                  <a:cubicBezTo>
                    <a:pt x="32261" y="6991"/>
                    <a:pt x="82953" y="2800"/>
                    <a:pt x="122130" y="1400"/>
                  </a:cubicBezTo>
                  <a:cubicBezTo>
                    <a:pt x="161296" y="0"/>
                    <a:pt x="228124" y="75495"/>
                    <a:pt x="255775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9" name="形状6"/>
            <p:cNvSpPr txBox="1"/>
            <p:nvPr/>
          </p:nvSpPr>
          <p:spPr>
            <a:xfrm>
              <a:off x="2252958" y="239607"/>
              <a:ext cx="254943" cy="673841"/>
            </a:xfrm>
            <a:custGeom>
              <a:avLst/>
              <a:gdLst>
                <a:gd name="connsiteX0" fmla="*/ 234267 w 254943"/>
                <a:gd name="connsiteY0" fmla="*/ 567595 h 673841"/>
                <a:gd name="connsiteX1" fmla="*/ 215894 w 254943"/>
                <a:gd name="connsiteY1" fmla="*/ 582968 h 673841"/>
                <a:gd name="connsiteX2" fmla="*/ 114843 w 254943"/>
                <a:gd name="connsiteY2" fmla="*/ 659863 h 673841"/>
                <a:gd name="connsiteX3" fmla="*/ 0 w 254943"/>
                <a:gd name="connsiteY3" fmla="*/ 489299 h 673841"/>
                <a:gd name="connsiteX4" fmla="*/ 32156 w 254943"/>
                <a:gd name="connsiteY4" fmla="*/ 6991 h 673841"/>
                <a:gd name="connsiteX5" fmla="*/ 160772 w 254943"/>
                <a:gd name="connsiteY5" fmla="*/ 0 h 6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180" h="658086" fill="none">
                  <a:moveTo>
                    <a:pt x="234267" y="567595"/>
                  </a:moveTo>
                  <a:cubicBezTo>
                    <a:pt x="215894" y="582968"/>
                    <a:pt x="183747" y="654272"/>
                    <a:pt x="149295" y="657063"/>
                  </a:cubicBezTo>
                  <a:cubicBezTo>
                    <a:pt x="114843" y="659863"/>
                    <a:pt x="45939" y="673837"/>
                    <a:pt x="22965" y="581568"/>
                  </a:cubicBezTo>
                  <a:cubicBezTo>
                    <a:pt x="0" y="489299"/>
                    <a:pt x="0" y="199920"/>
                    <a:pt x="16078" y="103451"/>
                  </a:cubicBezTo>
                  <a:cubicBezTo>
                    <a:pt x="32156" y="6991"/>
                    <a:pt x="82687" y="2800"/>
                    <a:pt x="121730" y="1400"/>
                  </a:cubicBezTo>
                  <a:cubicBezTo>
                    <a:pt x="160772" y="0"/>
                    <a:pt x="227381" y="75495"/>
                    <a:pt x="254946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7"/>
            <p:cNvSpPr txBox="1"/>
            <p:nvPr/>
          </p:nvSpPr>
          <p:spPr>
            <a:xfrm>
              <a:off x="2473853" y="239607"/>
              <a:ext cx="254112" cy="673841"/>
            </a:xfrm>
            <a:custGeom>
              <a:avLst/>
              <a:gdLst>
                <a:gd name="connsiteX0" fmla="*/ 233505 w 254112"/>
                <a:gd name="connsiteY0" fmla="*/ 567595 h 673841"/>
                <a:gd name="connsiteX1" fmla="*/ 215198 w 254112"/>
                <a:gd name="connsiteY1" fmla="*/ 582968 h 673841"/>
                <a:gd name="connsiteX2" fmla="*/ 114462 w 254112"/>
                <a:gd name="connsiteY2" fmla="*/ 659863 h 673841"/>
                <a:gd name="connsiteX3" fmla="*/ 0 w 254112"/>
                <a:gd name="connsiteY3" fmla="*/ 489299 h 673841"/>
                <a:gd name="connsiteX4" fmla="*/ 32052 w 254112"/>
                <a:gd name="connsiteY4" fmla="*/ 6991 h 673841"/>
                <a:gd name="connsiteX5" fmla="*/ 160249 w 254112"/>
                <a:gd name="connsiteY5" fmla="*/ 0 h 6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358" h="658086" fill="none">
                  <a:moveTo>
                    <a:pt x="233505" y="567595"/>
                  </a:moveTo>
                  <a:cubicBezTo>
                    <a:pt x="215198" y="582968"/>
                    <a:pt x="183147" y="654272"/>
                    <a:pt x="148800" y="657063"/>
                  </a:cubicBezTo>
                  <a:cubicBezTo>
                    <a:pt x="114462" y="659863"/>
                    <a:pt x="45787" y="673837"/>
                    <a:pt x="22889" y="581568"/>
                  </a:cubicBezTo>
                  <a:cubicBezTo>
                    <a:pt x="0" y="489299"/>
                    <a:pt x="0" y="199920"/>
                    <a:pt x="16021" y="103451"/>
                  </a:cubicBezTo>
                  <a:cubicBezTo>
                    <a:pt x="32052" y="6991"/>
                    <a:pt x="82410" y="2800"/>
                    <a:pt x="121329" y="1400"/>
                  </a:cubicBezTo>
                  <a:cubicBezTo>
                    <a:pt x="160249" y="0"/>
                    <a:pt x="226638" y="75495"/>
                    <a:pt x="254108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1" name="形状8"/>
            <p:cNvSpPr txBox="1"/>
            <p:nvPr/>
          </p:nvSpPr>
          <p:spPr>
            <a:xfrm>
              <a:off x="2693086" y="239607"/>
              <a:ext cx="255773" cy="673841"/>
            </a:xfrm>
            <a:custGeom>
              <a:avLst/>
              <a:gdLst>
                <a:gd name="connsiteX0" fmla="*/ 235039 w 255773"/>
                <a:gd name="connsiteY0" fmla="*/ 567595 h 673841"/>
                <a:gd name="connsiteX1" fmla="*/ 216598 w 255773"/>
                <a:gd name="connsiteY1" fmla="*/ 582968 h 673841"/>
                <a:gd name="connsiteX2" fmla="*/ 115214 w 255773"/>
                <a:gd name="connsiteY2" fmla="*/ 659863 h 673841"/>
                <a:gd name="connsiteX3" fmla="*/ 0 w 255773"/>
                <a:gd name="connsiteY3" fmla="*/ 489299 h 673841"/>
                <a:gd name="connsiteX4" fmla="*/ 32261 w 255773"/>
                <a:gd name="connsiteY4" fmla="*/ 6991 h 673841"/>
                <a:gd name="connsiteX5" fmla="*/ 161296 w 255773"/>
                <a:gd name="connsiteY5" fmla="*/ 0 h 6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94" h="658086" fill="none">
                  <a:moveTo>
                    <a:pt x="235039" y="567595"/>
                  </a:moveTo>
                  <a:cubicBezTo>
                    <a:pt x="216598" y="582968"/>
                    <a:pt x="184337" y="654272"/>
                    <a:pt x="149781" y="657063"/>
                  </a:cubicBezTo>
                  <a:cubicBezTo>
                    <a:pt x="115214" y="659863"/>
                    <a:pt x="46082" y="673837"/>
                    <a:pt x="23041" y="581568"/>
                  </a:cubicBezTo>
                  <a:cubicBezTo>
                    <a:pt x="0" y="489299"/>
                    <a:pt x="0" y="199920"/>
                    <a:pt x="16126" y="103451"/>
                  </a:cubicBezTo>
                  <a:cubicBezTo>
                    <a:pt x="32261" y="6991"/>
                    <a:pt x="82953" y="2800"/>
                    <a:pt x="122130" y="1400"/>
                  </a:cubicBezTo>
                  <a:cubicBezTo>
                    <a:pt x="161296" y="0"/>
                    <a:pt x="228124" y="75495"/>
                    <a:pt x="255775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2" name="形状9"/>
            <p:cNvSpPr txBox="1"/>
            <p:nvPr/>
          </p:nvSpPr>
          <p:spPr>
            <a:xfrm>
              <a:off x="2913981" y="237012"/>
              <a:ext cx="234181" cy="676436"/>
            </a:xfrm>
            <a:custGeom>
              <a:avLst/>
              <a:gdLst>
                <a:gd name="connsiteX0" fmla="*/ 234182 w 234181"/>
                <a:gd name="connsiteY0" fmla="*/ 570214 h 676436"/>
                <a:gd name="connsiteX1" fmla="*/ 215817 w 234181"/>
                <a:gd name="connsiteY1" fmla="*/ 585597 h 676436"/>
                <a:gd name="connsiteX2" fmla="*/ 114795 w 234181"/>
                <a:gd name="connsiteY2" fmla="*/ 662464 h 676436"/>
                <a:gd name="connsiteX3" fmla="*/ 0 w 234181"/>
                <a:gd name="connsiteY3" fmla="*/ 491957 h 676436"/>
                <a:gd name="connsiteX4" fmla="*/ 32147 w 234181"/>
                <a:gd name="connsiteY4" fmla="*/ 9782 h 676436"/>
                <a:gd name="connsiteX5" fmla="*/ 153829 w 234181"/>
                <a:gd name="connsiteY5" fmla="*/ 0 h 67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418" h="658072" fill="none">
                  <a:moveTo>
                    <a:pt x="234182" y="570214"/>
                  </a:moveTo>
                  <a:cubicBezTo>
                    <a:pt x="215817" y="585597"/>
                    <a:pt x="183671" y="656873"/>
                    <a:pt x="149238" y="659663"/>
                  </a:cubicBezTo>
                  <a:cubicBezTo>
                    <a:pt x="114795" y="662464"/>
                    <a:pt x="45920" y="676437"/>
                    <a:pt x="22955" y="584197"/>
                  </a:cubicBezTo>
                  <a:cubicBezTo>
                    <a:pt x="0" y="491957"/>
                    <a:pt x="0" y="202654"/>
                    <a:pt x="16069" y="106213"/>
                  </a:cubicBezTo>
                  <a:cubicBezTo>
                    <a:pt x="32147" y="9782"/>
                    <a:pt x="89545" y="8382"/>
                    <a:pt x="121682" y="4191"/>
                  </a:cubicBezTo>
                  <a:cubicBezTo>
                    <a:pt x="153829" y="0"/>
                    <a:pt x="197444" y="64294"/>
                    <a:pt x="215817" y="79667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形状10"/>
            <p:cNvSpPr txBox="1"/>
            <p:nvPr/>
          </p:nvSpPr>
          <p:spPr>
            <a:xfrm>
              <a:off x="1095338" y="0"/>
              <a:ext cx="25744" cy="389253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4" name="形状11"/>
            <p:cNvSpPr txBox="1"/>
            <p:nvPr/>
          </p:nvSpPr>
          <p:spPr>
            <a:xfrm>
              <a:off x="1607714" y="239607"/>
              <a:ext cx="254112" cy="673841"/>
            </a:xfrm>
            <a:custGeom>
              <a:avLst/>
              <a:gdLst>
                <a:gd name="connsiteX0" fmla="*/ 233505 w 254112"/>
                <a:gd name="connsiteY0" fmla="*/ 567595 h 673841"/>
                <a:gd name="connsiteX1" fmla="*/ 215198 w 254112"/>
                <a:gd name="connsiteY1" fmla="*/ 582968 h 673841"/>
                <a:gd name="connsiteX2" fmla="*/ 114462 w 254112"/>
                <a:gd name="connsiteY2" fmla="*/ 659863 h 673841"/>
                <a:gd name="connsiteX3" fmla="*/ 0 w 254112"/>
                <a:gd name="connsiteY3" fmla="*/ 489299 h 673841"/>
                <a:gd name="connsiteX4" fmla="*/ 32052 w 254112"/>
                <a:gd name="connsiteY4" fmla="*/ 6991 h 673841"/>
                <a:gd name="connsiteX5" fmla="*/ 160249 w 254112"/>
                <a:gd name="connsiteY5" fmla="*/ 0 h 6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358" h="658086" fill="none">
                  <a:moveTo>
                    <a:pt x="233505" y="567595"/>
                  </a:moveTo>
                  <a:cubicBezTo>
                    <a:pt x="215198" y="582968"/>
                    <a:pt x="183147" y="654272"/>
                    <a:pt x="148800" y="657063"/>
                  </a:cubicBezTo>
                  <a:cubicBezTo>
                    <a:pt x="114462" y="659863"/>
                    <a:pt x="45787" y="673837"/>
                    <a:pt x="22889" y="581568"/>
                  </a:cubicBezTo>
                  <a:cubicBezTo>
                    <a:pt x="0" y="489299"/>
                    <a:pt x="0" y="199920"/>
                    <a:pt x="16021" y="103451"/>
                  </a:cubicBezTo>
                  <a:cubicBezTo>
                    <a:pt x="32052" y="6991"/>
                    <a:pt x="82410" y="2800"/>
                    <a:pt x="121329" y="1400"/>
                  </a:cubicBezTo>
                  <a:cubicBezTo>
                    <a:pt x="160249" y="0"/>
                    <a:pt x="226638" y="75495"/>
                    <a:pt x="254108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5" name="形状12"/>
            <p:cNvSpPr txBox="1"/>
            <p:nvPr/>
          </p:nvSpPr>
          <p:spPr>
            <a:xfrm>
              <a:off x="1169246" y="239607"/>
              <a:ext cx="254112" cy="673841"/>
            </a:xfrm>
            <a:custGeom>
              <a:avLst/>
              <a:gdLst>
                <a:gd name="connsiteX0" fmla="*/ 233505 w 254112"/>
                <a:gd name="connsiteY0" fmla="*/ 567595 h 673841"/>
                <a:gd name="connsiteX1" fmla="*/ 215198 w 254112"/>
                <a:gd name="connsiteY1" fmla="*/ 582968 h 673841"/>
                <a:gd name="connsiteX2" fmla="*/ 114462 w 254112"/>
                <a:gd name="connsiteY2" fmla="*/ 659863 h 673841"/>
                <a:gd name="connsiteX3" fmla="*/ 0 w 254112"/>
                <a:gd name="connsiteY3" fmla="*/ 489299 h 673841"/>
                <a:gd name="connsiteX4" fmla="*/ 32052 w 254112"/>
                <a:gd name="connsiteY4" fmla="*/ 6991 h 673841"/>
                <a:gd name="connsiteX5" fmla="*/ 160249 w 254112"/>
                <a:gd name="connsiteY5" fmla="*/ 0 h 6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358" h="658086" fill="none">
                  <a:moveTo>
                    <a:pt x="233505" y="567595"/>
                  </a:moveTo>
                  <a:cubicBezTo>
                    <a:pt x="215198" y="582968"/>
                    <a:pt x="183147" y="654272"/>
                    <a:pt x="148800" y="657063"/>
                  </a:cubicBezTo>
                  <a:cubicBezTo>
                    <a:pt x="114462" y="659863"/>
                    <a:pt x="45787" y="673837"/>
                    <a:pt x="22889" y="581568"/>
                  </a:cubicBezTo>
                  <a:cubicBezTo>
                    <a:pt x="0" y="489299"/>
                    <a:pt x="0" y="199920"/>
                    <a:pt x="16021" y="103451"/>
                  </a:cubicBezTo>
                  <a:cubicBezTo>
                    <a:pt x="32052" y="6991"/>
                    <a:pt x="82410" y="2800"/>
                    <a:pt x="121329" y="1400"/>
                  </a:cubicBezTo>
                  <a:cubicBezTo>
                    <a:pt x="160249" y="0"/>
                    <a:pt x="226638" y="75495"/>
                    <a:pt x="254108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6" name="形状13"/>
            <p:cNvSpPr txBox="1"/>
            <p:nvPr/>
          </p:nvSpPr>
          <p:spPr>
            <a:xfrm>
              <a:off x="1388480" y="239607"/>
              <a:ext cx="254112" cy="673841"/>
            </a:xfrm>
            <a:custGeom>
              <a:avLst/>
              <a:gdLst>
                <a:gd name="connsiteX0" fmla="*/ 233505 w 254112"/>
                <a:gd name="connsiteY0" fmla="*/ 567595 h 673841"/>
                <a:gd name="connsiteX1" fmla="*/ 215198 w 254112"/>
                <a:gd name="connsiteY1" fmla="*/ 582968 h 673841"/>
                <a:gd name="connsiteX2" fmla="*/ 114462 w 254112"/>
                <a:gd name="connsiteY2" fmla="*/ 659863 h 673841"/>
                <a:gd name="connsiteX3" fmla="*/ 0 w 254112"/>
                <a:gd name="connsiteY3" fmla="*/ 489299 h 673841"/>
                <a:gd name="connsiteX4" fmla="*/ 32052 w 254112"/>
                <a:gd name="connsiteY4" fmla="*/ 6991 h 673841"/>
                <a:gd name="connsiteX5" fmla="*/ 160249 w 254112"/>
                <a:gd name="connsiteY5" fmla="*/ 0 h 67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358" h="658086" fill="none">
                  <a:moveTo>
                    <a:pt x="233505" y="567595"/>
                  </a:moveTo>
                  <a:cubicBezTo>
                    <a:pt x="215198" y="582968"/>
                    <a:pt x="183147" y="654272"/>
                    <a:pt x="148800" y="657063"/>
                  </a:cubicBezTo>
                  <a:cubicBezTo>
                    <a:pt x="114462" y="659863"/>
                    <a:pt x="45787" y="673837"/>
                    <a:pt x="22889" y="581568"/>
                  </a:cubicBezTo>
                  <a:cubicBezTo>
                    <a:pt x="0" y="489299"/>
                    <a:pt x="0" y="199920"/>
                    <a:pt x="16021" y="103451"/>
                  </a:cubicBezTo>
                  <a:cubicBezTo>
                    <a:pt x="32052" y="6991"/>
                    <a:pt x="82410" y="2800"/>
                    <a:pt x="121329" y="1400"/>
                  </a:cubicBezTo>
                  <a:cubicBezTo>
                    <a:pt x="160249" y="0"/>
                    <a:pt x="226638" y="75495"/>
                    <a:pt x="254108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7" name="形状14"/>
            <p:cNvSpPr txBox="1"/>
            <p:nvPr/>
          </p:nvSpPr>
          <p:spPr>
            <a:xfrm rot="10800000">
              <a:off x="3348297" y="0"/>
              <a:ext cx="13287" cy="84338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8" name="形状15"/>
            <p:cNvSpPr txBox="1"/>
            <p:nvPr/>
          </p:nvSpPr>
          <p:spPr>
            <a:xfrm>
              <a:off x="3148993" y="0"/>
              <a:ext cx="212590" cy="903933"/>
            </a:xfrm>
            <a:custGeom>
              <a:avLst/>
              <a:gdLst>
                <a:gd name="connsiteX0" fmla="*/ 2915 w 212590"/>
                <a:gd name="connsiteY0" fmla="*/ 0 h 903933"/>
                <a:gd name="connsiteX1" fmla="*/ 0 w 212590"/>
                <a:gd name="connsiteY1" fmla="*/ 877024 h 903933"/>
                <a:gd name="connsiteX2" fmla="*/ 65522 w 212590"/>
                <a:gd name="connsiteY2" fmla="*/ 903932 h 903933"/>
                <a:gd name="connsiteX3" fmla="*/ 158715 w 212590"/>
                <a:gd name="connsiteY3" fmla="*/ 903932 h 903933"/>
                <a:gd name="connsiteX4" fmla="*/ 212588 w 212590"/>
                <a:gd name="connsiteY4" fmla="*/ 850116 h 90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588" h="903932" fill="none">
                  <a:moveTo>
                    <a:pt x="2915" y="0"/>
                  </a:moveTo>
                  <a:lnTo>
                    <a:pt x="0" y="877024"/>
                  </a:lnTo>
                  <a:lnTo>
                    <a:pt x="65522" y="903932"/>
                  </a:lnTo>
                  <a:lnTo>
                    <a:pt x="158715" y="903932"/>
                  </a:lnTo>
                  <a:lnTo>
                    <a:pt x="212588" y="85011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9" name="形状16"/>
            <p:cNvSpPr txBox="1"/>
            <p:nvPr/>
          </p:nvSpPr>
          <p:spPr>
            <a:xfrm rot="16157979">
              <a:off x="1263701" y="895911"/>
              <a:ext cx="117921" cy="207602"/>
            </a:xfrm>
            <a:prstGeom prst="leftBrac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0" name="文本4"/>
            <p:cNvSpPr txBox="1"/>
            <p:nvPr/>
          </p:nvSpPr>
          <p:spPr>
            <a:xfrm>
              <a:off x="1105014" y="886463"/>
              <a:ext cx="509385" cy="680301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800"/>
                </a:lnSpc>
              </a:pPr>
              <a:r>
                <a:rPr lang="zh-CN" altLang="en-US" sz="3200" b="0" i="0" dirty="0">
                  <a:solidFill>
                    <a:srgbClr val="000000">
                      <a:alpha val="100000"/>
                    </a:srgbClr>
                  </a:solidFill>
                  <a:latin typeface="Times New Roman" panose="02020503050405090304"/>
                  <a:ea typeface="Times New Roman" panose="02020503050405090304"/>
                </a:rPr>
                <a:t>d</a:t>
              </a:r>
              <a:endParaRPr lang="zh-CN" altLang="en-US" sz="3200" b="0" i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</a:endParaRPr>
            </a:p>
          </p:txBody>
        </p:sp>
        <p:sp>
          <p:nvSpPr>
            <p:cNvPr id="21" name="形状17"/>
            <p:cNvSpPr txBox="1"/>
            <p:nvPr/>
          </p:nvSpPr>
          <p:spPr>
            <a:xfrm rot="16209478">
              <a:off x="1925726" y="155381"/>
              <a:ext cx="689877" cy="2183120"/>
            </a:xfrm>
            <a:prstGeom prst="leftBrac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2" name="文本5"/>
            <p:cNvSpPr txBox="1"/>
            <p:nvPr/>
          </p:nvSpPr>
          <p:spPr>
            <a:xfrm>
              <a:off x="2079783" y="1358694"/>
              <a:ext cx="868131" cy="775242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800"/>
                </a:lnSpc>
              </a:pPr>
              <a:r>
                <a:rPr lang="zh-CN" altLang="en-US" sz="3200" b="0" i="0" dirty="0">
                  <a:solidFill>
                    <a:srgbClr val="000000">
                      <a:alpha val="100000"/>
                    </a:srgbClr>
                  </a:solidFill>
                  <a:latin typeface="Times New Roman" panose="02020503050405090304"/>
                  <a:ea typeface="Times New Roman" panose="02020503050405090304"/>
                </a:rPr>
                <a:t>L</a:t>
              </a:r>
              <a:endParaRPr lang="zh-CN" altLang="en-US" sz="3200" b="0" i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</a:endParaRPr>
            </a:p>
          </p:txBody>
        </p:sp>
      </p:grpSp>
      <p:sp>
        <p:nvSpPr>
          <p:cNvPr id="23" name="文本2"/>
          <p:cNvSpPr txBox="1"/>
          <p:nvPr/>
        </p:nvSpPr>
        <p:spPr>
          <a:xfrm>
            <a:off x="1946643" y="3472434"/>
            <a:ext cx="2106930" cy="8368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300"/>
              </a:lnSpc>
            </a:pPr>
            <a:r>
              <a:rPr lang="zh-CN" altLang="en-US" sz="3600" b="0" i="0" dirty="0">
                <a:solidFill>
                  <a:srgbClr val="FF0066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</a:rPr>
              <a:t>d=L/n</a:t>
            </a:r>
            <a:endParaRPr lang="zh-CN" altLang="en-US" sz="3600" b="0" i="0" dirty="0">
              <a:solidFill>
                <a:srgbClr val="FF0066">
                  <a:alpha val="100000"/>
                </a:srgbClr>
              </a:solidFill>
              <a:latin typeface="Times New Roman" panose="02020503050405090304"/>
              <a:ea typeface="Times New Roman" panose="02020503050405090304"/>
            </a:endParaRPr>
          </a:p>
        </p:txBody>
      </p:sp>
      <p:sp>
        <p:nvSpPr>
          <p:cNvPr id="24" name="文本3"/>
          <p:cNvSpPr txBox="1"/>
          <p:nvPr/>
        </p:nvSpPr>
        <p:spPr>
          <a:xfrm>
            <a:off x="6609302" y="3203829"/>
            <a:ext cx="1558182" cy="8368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300"/>
              </a:lnSpc>
            </a:pPr>
            <a:r>
              <a:rPr lang="zh-CN" altLang="en-US" sz="3600" b="0" i="0" dirty="0">
                <a:solidFill>
                  <a:srgbClr val="FF0066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</a:rPr>
              <a:t>d=H/n</a:t>
            </a:r>
            <a:endParaRPr lang="zh-CN" altLang="en-US" sz="3600" b="0" i="0" dirty="0">
              <a:solidFill>
                <a:srgbClr val="FF0066">
                  <a:alpha val="100000"/>
                </a:srgbClr>
              </a:solidFill>
              <a:latin typeface="Times New Roman" panose="02020503050405090304"/>
              <a:ea typeface="Times New Roman" panose="02020503050405090304"/>
            </a:endParaRPr>
          </a:p>
        </p:txBody>
      </p:sp>
      <p:pic>
        <p:nvPicPr>
          <p:cNvPr id="25" name="图片1"/>
          <p:cNvPicPr>
            <a:picLocks noChangeAspect="1"/>
          </p:cNvPicPr>
          <p:nvPr/>
        </p:nvPicPr>
        <p:blipFill>
          <a:blip r:embed="rId2"/>
          <a:srcRect l="4600" t="16861" r="4600" b="18266"/>
          <a:stretch>
            <a:fillRect/>
          </a:stretch>
        </p:blipFill>
        <p:spPr>
          <a:xfrm>
            <a:off x="6314599" y="1337139"/>
            <a:ext cx="2146583" cy="1493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3" y="642707"/>
            <a:ext cx="3094983" cy="1507299"/>
          </a:xfrm>
          <a:prstGeom prst="rect">
            <a:avLst/>
          </a:prstGeom>
        </p:spPr>
      </p:pic>
      <p:pic>
        <p:nvPicPr>
          <p:cNvPr id="3" name="图片2"/>
          <p:cNvPicPr>
            <a:picLocks noChangeAspect="1"/>
          </p:cNvPicPr>
          <p:nvPr/>
        </p:nvPicPr>
        <p:blipFill>
          <a:blip r:embed="rId3"/>
          <a:srcRect b="13553"/>
          <a:stretch>
            <a:fillRect/>
          </a:stretch>
        </p:blipFill>
        <p:spPr>
          <a:xfrm>
            <a:off x="3816829" y="394964"/>
            <a:ext cx="1690596" cy="1754657"/>
          </a:xfrm>
          <a:prstGeom prst="rect">
            <a:avLst/>
          </a:prstGeom>
        </p:spPr>
      </p:pic>
      <p:pic>
        <p:nvPicPr>
          <p:cNvPr id="4" name="图片3"/>
          <p:cNvPicPr>
            <a:picLocks noChangeAspect="1"/>
          </p:cNvPicPr>
          <p:nvPr/>
        </p:nvPicPr>
        <p:blipFill>
          <a:blip r:embed="rId4"/>
          <a:srcRect l="15589" t="8355" r="25095" b="6788"/>
          <a:stretch>
            <a:fillRect/>
          </a:stretch>
        </p:blipFill>
        <p:spPr>
          <a:xfrm>
            <a:off x="5801239" y="330651"/>
            <a:ext cx="902989" cy="18823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285455" y="155115"/>
            <a:ext cx="2114550" cy="1196213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0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五、声音的产生与传播</a:t>
            </a:r>
            <a:endParaRPr lang="zh-CN" altLang="en-US" sz="30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grpSp>
        <p:nvGrpSpPr>
          <p:cNvPr id="3" name="组合1"/>
          <p:cNvGrpSpPr/>
          <p:nvPr/>
        </p:nvGrpSpPr>
        <p:grpSpPr>
          <a:xfrm>
            <a:off x="285455" y="72123"/>
            <a:ext cx="8475173" cy="4370280"/>
            <a:chOff x="0" y="0"/>
            <a:chExt cx="8475173" cy="4370280"/>
          </a:xfrm>
        </p:grpSpPr>
        <p:pic>
          <p:nvPicPr>
            <p:cNvPr id="4" name="图片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7723" y="0"/>
              <a:ext cx="6267450" cy="4370280"/>
            </a:xfrm>
            <a:prstGeom prst="rect">
              <a:avLst/>
            </a:prstGeom>
          </p:spPr>
        </p:pic>
        <p:sp>
          <p:nvSpPr>
            <p:cNvPr id="5" name="文本2"/>
            <p:cNvSpPr txBox="1"/>
            <p:nvPr/>
          </p:nvSpPr>
          <p:spPr>
            <a:xfrm>
              <a:off x="0" y="1434132"/>
              <a:ext cx="2379459" cy="1699070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3000" b="0" i="0" dirty="0">
                  <a:solidFill>
                    <a:srgbClr val="000000">
                      <a:alpha val="100000"/>
                    </a:srgbClr>
                  </a:solidFill>
                  <a:latin typeface="微软雅黑"/>
                  <a:ea typeface="微软雅黑"/>
                </a:rPr>
                <a:t>1.右图的实验分别能说明什么？</a:t>
              </a:r>
              <a:endParaRPr lang="zh-CN" altLang="en-US" sz="30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2"/>
          <a:srcRect r="37732"/>
          <a:stretch>
            <a:fillRect/>
          </a:stretch>
        </p:blipFill>
        <p:spPr>
          <a:xfrm>
            <a:off x="2309231" y="2960532"/>
            <a:ext cx="3507410" cy="1419225"/>
          </a:xfrm>
          <a:prstGeom prst="rect">
            <a:avLst/>
          </a:prstGeom>
        </p:spPr>
      </p:pic>
      <p:sp>
        <p:nvSpPr>
          <p:cNvPr id="3" name="文本1"/>
          <p:cNvSpPr txBox="1"/>
          <p:nvPr/>
        </p:nvSpPr>
        <p:spPr>
          <a:xfrm>
            <a:off x="322898" y="240754"/>
            <a:ext cx="8524875" cy="2639466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3333CC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2.声音以__的形式传播，声音的传播需要___,</a:t>
            </a:r>
            <a:endParaRPr lang="zh-CN" altLang="en-US" sz="3200" b="1" i="0" dirty="0">
              <a:solidFill>
                <a:srgbClr val="3333CC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3333CC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____不能传播声音，声音的传播速度跟____和____有关。</a:t>
            </a: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一般来说，固体中的声速比液体中____,液体中比气体中传播_____。15℃时在空气中传播的速度为_____。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280530" y="276"/>
            <a:ext cx="8572690" cy="157191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600"/>
              </a:lnSpc>
            </a:pP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3.在一根</a:t>
            </a:r>
            <a:r>
              <a:rPr lang="zh-CN" altLang="en-US" sz="26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足够长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的</a:t>
            </a:r>
            <a:r>
              <a:rPr lang="zh-CN" altLang="en-US" sz="26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装满水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的水管的一头敲击一下，在水管的另一头能听到_____次响声，最后一次声音是通过_____传播的．</a:t>
            </a:r>
            <a:endParaRPr lang="zh-CN" altLang="en-US" sz="26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280978" y="1453315"/>
            <a:ext cx="8387277" cy="1111446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600"/>
              </a:lnSpc>
            </a:pP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4.一个人对着山崖喊一声,过了2秒听到回声，则人到山崖的距离是_____</a:t>
            </a:r>
            <a:endParaRPr lang="zh-CN" altLang="en-US" sz="26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280749" y="2386022"/>
            <a:ext cx="8572500" cy="1911563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5.钢琴上不同按键发出声音的_______不同，钢琴独奏或手风琴独奏她一听便能分辨，她区分的依据是这两种乐器发出声音的________不同；她用不同的力弹琴时，发出声音的________不同.</a:t>
            </a:r>
            <a:endParaRPr lang="zh-CN" altLang="en-US" sz="26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5" name="文本4"/>
          <p:cNvSpPr txBox="1"/>
          <p:nvPr/>
        </p:nvSpPr>
        <p:spPr>
          <a:xfrm>
            <a:off x="4684119" y="2320033"/>
            <a:ext cx="1736725" cy="836613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600"/>
              </a:lnSpc>
            </a:pPr>
            <a:r>
              <a:rPr lang="zh-CN" altLang="en-US" sz="26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音调</a:t>
            </a:r>
            <a:endParaRPr lang="zh-CN" altLang="en-US" sz="2600" b="0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6" name="文本5"/>
          <p:cNvSpPr txBox="1"/>
          <p:nvPr/>
        </p:nvSpPr>
        <p:spPr>
          <a:xfrm>
            <a:off x="1867319" y="3156271"/>
            <a:ext cx="2051050" cy="836613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600"/>
              </a:lnSpc>
            </a:pPr>
            <a:r>
              <a:rPr lang="zh-CN" altLang="en-US" sz="26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音色</a:t>
            </a:r>
            <a:endParaRPr lang="zh-CN" altLang="en-US" sz="2600" b="0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7" name="文本6"/>
          <p:cNvSpPr txBox="1"/>
          <p:nvPr/>
        </p:nvSpPr>
        <p:spPr>
          <a:xfrm>
            <a:off x="849554" y="3646856"/>
            <a:ext cx="1077916" cy="650973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600"/>
              </a:lnSpc>
            </a:pPr>
            <a:r>
              <a:rPr lang="zh-CN" altLang="en-US" sz="26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响度</a:t>
            </a:r>
            <a:endParaRPr lang="zh-CN" altLang="en-US" sz="2600" b="0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2"/>
          <a:srcRect l="2028" t="50000" r="289" b="28104"/>
          <a:stretch>
            <a:fillRect/>
          </a:stretch>
        </p:blipFill>
        <p:spPr>
          <a:xfrm>
            <a:off x="518732" y="2043198"/>
            <a:ext cx="4620477" cy="908294"/>
          </a:xfrm>
          <a:prstGeom prst="rect">
            <a:avLst/>
          </a:prstGeom>
        </p:spPr>
      </p:pic>
      <p:pic>
        <p:nvPicPr>
          <p:cNvPr id="3" name="图片2"/>
          <p:cNvPicPr>
            <a:picLocks noChangeAspect="1"/>
          </p:cNvPicPr>
          <p:nvPr/>
        </p:nvPicPr>
        <p:blipFill>
          <a:blip r:embed="rId2"/>
          <a:srcRect l="2898" t="78104" r="869"/>
          <a:stretch>
            <a:fillRect/>
          </a:stretch>
        </p:blipFill>
        <p:spPr>
          <a:xfrm>
            <a:off x="566612" y="3261626"/>
            <a:ext cx="4534841" cy="917810"/>
          </a:xfrm>
          <a:prstGeom prst="rect">
            <a:avLst/>
          </a:prstGeom>
        </p:spPr>
      </p:pic>
      <p:sp>
        <p:nvSpPr>
          <p:cNvPr id="4" name="文本1"/>
          <p:cNvSpPr txBox="1"/>
          <p:nvPr/>
        </p:nvSpPr>
        <p:spPr>
          <a:xfrm>
            <a:off x="5194602" y="930545"/>
            <a:ext cx="3162300" cy="626300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6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频率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越高，</a:t>
            </a:r>
            <a:r>
              <a:rPr lang="zh-CN" altLang="en-US" sz="26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音调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越高</a:t>
            </a:r>
            <a:endParaRPr lang="zh-CN" altLang="en-US" sz="26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5" name="文本2"/>
          <p:cNvSpPr txBox="1"/>
          <p:nvPr/>
        </p:nvSpPr>
        <p:spPr>
          <a:xfrm>
            <a:off x="190338" y="170555"/>
            <a:ext cx="8460781" cy="626300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6.图中的波形有什么不同？对应的声音有什么不同？</a:t>
            </a:r>
            <a:endParaRPr lang="zh-CN" altLang="en-US" sz="26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6" name="文本3"/>
          <p:cNvSpPr txBox="1"/>
          <p:nvPr/>
        </p:nvSpPr>
        <p:spPr>
          <a:xfrm>
            <a:off x="5194935" y="1804035"/>
            <a:ext cx="3917950" cy="1224280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6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振幅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越大，</a:t>
            </a:r>
            <a:r>
              <a:rPr lang="zh-CN" altLang="en-US" sz="26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响度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越大。</a:t>
            </a:r>
            <a:endParaRPr lang="zh-CN" altLang="en-US" sz="26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响度还与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/>
                <a:ea typeface="微软雅黑"/>
              </a:rPr>
              <a:t>距离（或声源与人耳的距离）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有关。</a:t>
            </a:r>
            <a:endParaRPr lang="zh-CN" altLang="en-US" sz="26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7" name="文本4"/>
          <p:cNvSpPr txBox="1"/>
          <p:nvPr/>
        </p:nvSpPr>
        <p:spPr>
          <a:xfrm>
            <a:off x="5194453" y="3189579"/>
            <a:ext cx="4098731" cy="1062101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6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泛音（波形）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不同</a:t>
            </a:r>
            <a:r>
              <a:rPr lang="zh-CN" altLang="en-US" sz="26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，音色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不同，音色与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highlight>
                  <a:srgbClr val="FFFF00"/>
                </a:highlight>
                <a:latin typeface="微软雅黑"/>
                <a:ea typeface="微软雅黑"/>
              </a:rPr>
              <a:t>发声体的材料与结构</a:t>
            </a:r>
            <a:r>
              <a:rPr lang="zh-CN" altLang="en-US" sz="26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有关。</a:t>
            </a:r>
            <a:endParaRPr lang="zh-CN" altLang="en-US" sz="26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grpSp>
        <p:nvGrpSpPr>
          <p:cNvPr id="8" name="组合1"/>
          <p:cNvGrpSpPr/>
          <p:nvPr/>
        </p:nvGrpSpPr>
        <p:grpSpPr>
          <a:xfrm>
            <a:off x="519084" y="930507"/>
            <a:ext cx="4544844" cy="874367"/>
            <a:chOff x="0" y="0"/>
            <a:chExt cx="4544844" cy="874367"/>
          </a:xfrm>
        </p:grpSpPr>
        <p:pic>
          <p:nvPicPr>
            <p:cNvPr id="9" name="图片3"/>
            <p:cNvPicPr>
              <a:picLocks noChangeAspect="1"/>
            </p:cNvPicPr>
            <p:nvPr/>
          </p:nvPicPr>
          <p:blipFill>
            <a:blip r:embed="rId2"/>
            <a:srcRect t="29411" b="52941"/>
            <a:stretch>
              <a:fillRect/>
            </a:stretch>
          </p:blipFill>
          <p:spPr>
            <a:xfrm>
              <a:off x="2267826" y="0"/>
              <a:ext cx="2277018" cy="874367"/>
            </a:xfrm>
            <a:prstGeom prst="rect">
              <a:avLst/>
            </a:prstGeom>
          </p:spPr>
        </p:pic>
        <p:pic>
          <p:nvPicPr>
            <p:cNvPr id="10" name="图片4"/>
            <p:cNvPicPr>
              <a:picLocks noChangeAspect="1"/>
            </p:cNvPicPr>
            <p:nvPr/>
          </p:nvPicPr>
          <p:blipFill>
            <a:blip r:embed="rId2"/>
            <a:srcRect t="7189" b="75163"/>
            <a:stretch>
              <a:fillRect/>
            </a:stretch>
          </p:blipFill>
          <p:spPr>
            <a:xfrm>
              <a:off x="0" y="5877"/>
              <a:ext cx="2277018" cy="8632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6" grpId="0" animBg="1"/>
      <p:bldP spid="3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367741" y="151133"/>
            <a:ext cx="8409756" cy="3099773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9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练习：当火车进站时，工人师傅总是用铁锤敲打火车轮上的部件，听了发出的声音，便分辨出部件间是否有松动，他主要是依据声音的(        )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39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A.响度          B.音色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39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C.音调          D.频率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5405161" y="1156192"/>
            <a:ext cx="800100" cy="68239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C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grpSp>
        <p:nvGrpSpPr>
          <p:cNvPr id="4" name="组合1"/>
          <p:cNvGrpSpPr/>
          <p:nvPr/>
        </p:nvGrpSpPr>
        <p:grpSpPr>
          <a:xfrm>
            <a:off x="4671527" y="1838811"/>
            <a:ext cx="2266950" cy="686399"/>
            <a:chOff x="0" y="0"/>
            <a:chExt cx="2266950" cy="686399"/>
          </a:xfrm>
        </p:grpSpPr>
        <p:sp>
          <p:nvSpPr>
            <p:cNvPr id="5" name="形状1"/>
            <p:cNvSpPr txBox="1"/>
            <p:nvPr/>
          </p:nvSpPr>
          <p:spPr>
            <a:xfrm>
              <a:off x="0" y="0"/>
              <a:ext cx="2266950" cy="59673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6" name="文本7"/>
            <p:cNvSpPr txBox="1"/>
            <p:nvPr/>
          </p:nvSpPr>
          <p:spPr>
            <a:xfrm>
              <a:off x="0" y="0"/>
              <a:ext cx="2181412" cy="686399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900"/>
                </a:lnSpc>
              </a:pPr>
              <a:r>
                <a:rPr lang="zh-CN" altLang="en-US" sz="28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音调会变___</a:t>
              </a:r>
              <a:endPara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7" name="文本3"/>
          <p:cNvSpPr txBox="1"/>
          <p:nvPr/>
        </p:nvSpPr>
        <p:spPr>
          <a:xfrm>
            <a:off x="260509" y="3152870"/>
            <a:ext cx="8776335" cy="1129157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叩诊、听漏、挑西瓜主要靠_____，挑瓷器主要靠______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较细、短、紧的弦的音调较_____。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8" name="文本4"/>
          <p:cNvSpPr txBox="1"/>
          <p:nvPr/>
        </p:nvSpPr>
        <p:spPr>
          <a:xfrm>
            <a:off x="4615482" y="3153108"/>
            <a:ext cx="951548" cy="659835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音调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9" name="文本5"/>
          <p:cNvSpPr txBox="1"/>
          <p:nvPr/>
        </p:nvSpPr>
        <p:spPr>
          <a:xfrm>
            <a:off x="7911179" y="3153051"/>
            <a:ext cx="970598" cy="65982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音色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0" name="文本6"/>
          <p:cNvSpPr txBox="1"/>
          <p:nvPr/>
        </p:nvSpPr>
        <p:spPr>
          <a:xfrm>
            <a:off x="4671860" y="3622224"/>
            <a:ext cx="546100" cy="65982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高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266424" y="107537"/>
            <a:ext cx="4969034" cy="65982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7.超声和次声的应用：2000Hz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481165" y="657663"/>
            <a:ext cx="8278416" cy="65982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传递能量：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481060" y="2087347"/>
            <a:ext cx="1968500" cy="65982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传递信息：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5" name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26" y="3626668"/>
            <a:ext cx="4714875" cy="1034367"/>
          </a:xfrm>
          <a:prstGeom prst="rect">
            <a:avLst/>
          </a:prstGeom>
        </p:spPr>
      </p:pic>
      <p:sp>
        <p:nvSpPr>
          <p:cNvPr id="6" name="文本4"/>
          <p:cNvSpPr txBox="1"/>
          <p:nvPr/>
        </p:nvSpPr>
        <p:spPr>
          <a:xfrm>
            <a:off x="2334797" y="657606"/>
            <a:ext cx="6425203" cy="159848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粉碎（粉碎肾结石、喷雾）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清洗（清洗眼镜和精密仪器表面）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焊接、钻孔等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7" name="文本5"/>
          <p:cNvSpPr txBox="1"/>
          <p:nvPr/>
        </p:nvSpPr>
        <p:spPr>
          <a:xfrm>
            <a:off x="2220001" y="2087261"/>
            <a:ext cx="6327905" cy="159848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研究物质结构及性质、水下定位、通讯、底下资源勘察、工业检测与控制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超声诊断（B超）、盲人探路等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285455" y="278806"/>
            <a:ext cx="8635841" cy="995045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4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8.噪声：甲图是_______的波形，乙图是_______的波形，丙图表示_____</a:t>
            </a:r>
            <a:endParaRPr lang="zh-CN" altLang="en-US" sz="24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grpSp>
        <p:nvGrpSpPr>
          <p:cNvPr id="3" name="组合1"/>
          <p:cNvGrpSpPr/>
          <p:nvPr/>
        </p:nvGrpSpPr>
        <p:grpSpPr>
          <a:xfrm>
            <a:off x="1497349" y="958282"/>
            <a:ext cx="6349498" cy="1740157"/>
            <a:chOff x="0" y="0"/>
            <a:chExt cx="6349498" cy="1740157"/>
          </a:xfrm>
        </p:grpSpPr>
        <p:pic>
          <p:nvPicPr>
            <p:cNvPr id="4" name="图片1"/>
            <p:cNvPicPr>
              <a:picLocks noChangeAspect="1"/>
            </p:cNvPicPr>
            <p:nvPr/>
          </p:nvPicPr>
          <p:blipFill>
            <a:blip r:embed="rId2"/>
            <a:srcRect l="3100" t="2962" r="1162"/>
            <a:stretch>
              <a:fillRect/>
            </a:stretch>
          </p:blipFill>
          <p:spPr>
            <a:xfrm>
              <a:off x="0" y="0"/>
              <a:ext cx="2352784" cy="1247815"/>
            </a:xfrm>
            <a:prstGeom prst="rect">
              <a:avLst/>
            </a:prstGeom>
          </p:spPr>
        </p:pic>
        <p:pic>
          <p:nvPicPr>
            <p:cNvPr id="5" name="图片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2730" y="19050"/>
              <a:ext cx="2314575" cy="1209675"/>
            </a:xfrm>
            <a:prstGeom prst="rect">
              <a:avLst/>
            </a:prstGeom>
          </p:spPr>
        </p:pic>
        <p:pic>
          <p:nvPicPr>
            <p:cNvPr id="6" name="图片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362" y="123"/>
              <a:ext cx="1320136" cy="1228030"/>
            </a:xfrm>
            <a:prstGeom prst="rect">
              <a:avLst/>
            </a:prstGeom>
          </p:spPr>
        </p:pic>
        <p:sp>
          <p:nvSpPr>
            <p:cNvPr id="7" name="文本6"/>
            <p:cNvSpPr txBox="1"/>
            <p:nvPr/>
          </p:nvSpPr>
          <p:spPr>
            <a:xfrm>
              <a:off x="814816" y="1247937"/>
              <a:ext cx="5286375" cy="492220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18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甲                                乙                             丙</a:t>
              </a:r>
              <a:endParaRPr lang="zh-CN" altLang="en-US" sz="1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8" name="文本2"/>
          <p:cNvSpPr txBox="1"/>
          <p:nvPr/>
        </p:nvSpPr>
        <p:spPr>
          <a:xfrm>
            <a:off x="603171" y="2623823"/>
            <a:ext cx="8191500" cy="118229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9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减弱噪声的途径：________________________________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39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_________________________。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9" name="文本3"/>
          <p:cNvSpPr txBox="1"/>
          <p:nvPr/>
        </p:nvSpPr>
        <p:spPr>
          <a:xfrm>
            <a:off x="643747" y="3662153"/>
            <a:ext cx="6429375" cy="7746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9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减弱噪声的措施：___________________。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0" name="文本4"/>
          <p:cNvSpPr txBox="1"/>
          <p:nvPr/>
        </p:nvSpPr>
        <p:spPr>
          <a:xfrm>
            <a:off x="690810" y="2580732"/>
            <a:ext cx="7904607" cy="118229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900"/>
              </a:lnSpc>
            </a:pPr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                          在声源处减弱、在传播过程中减弱和在人耳处减弱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1" name="文本5"/>
          <p:cNvSpPr txBox="1"/>
          <p:nvPr/>
        </p:nvSpPr>
        <p:spPr>
          <a:xfrm>
            <a:off x="3501838" y="3662277"/>
            <a:ext cx="3267075" cy="68639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900"/>
              </a:lnSpc>
            </a:pPr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消声、吸声和隔声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1"/>
          <p:cNvGrpSpPr/>
          <p:nvPr/>
        </p:nvGrpSpPr>
        <p:grpSpPr>
          <a:xfrm>
            <a:off x="538401" y="3059944"/>
            <a:ext cx="6335239" cy="1354265"/>
            <a:chOff x="0" y="0"/>
            <a:chExt cx="6335239" cy="1354265"/>
          </a:xfrm>
        </p:grpSpPr>
        <p:sp>
          <p:nvSpPr>
            <p:cNvPr id="3" name="文本1"/>
            <p:cNvSpPr txBox="1"/>
            <p:nvPr/>
          </p:nvSpPr>
          <p:spPr>
            <a:xfrm>
              <a:off x="0" y="54360"/>
              <a:ext cx="4033838" cy="1196213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3000" b="0" i="0" dirty="0">
                  <a:solidFill>
                    <a:srgbClr val="3B00FF">
                      <a:alpha val="100000"/>
                    </a:srgbClr>
                  </a:solidFill>
                  <a:latin typeface="微软雅黑"/>
                  <a:ea typeface="微软雅黑"/>
                </a:rPr>
                <a:t>隔声</a:t>
              </a:r>
              <a:r>
                <a:rPr lang="zh-CN" altLang="en-US" sz="30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：‌双层墙体‌、双层玻璃、高速的隔音板</a:t>
              </a:r>
              <a:endPara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4" name="图片2"/>
            <p:cNvPicPr>
              <a:picLocks noChangeAspect="1"/>
            </p:cNvPicPr>
            <p:nvPr/>
          </p:nvPicPr>
          <p:blipFill>
            <a:blip r:embed="rId2"/>
            <a:srcRect b="17500"/>
            <a:stretch>
              <a:fillRect/>
            </a:stretch>
          </p:blipFill>
          <p:spPr>
            <a:xfrm>
              <a:off x="4146051" y="0"/>
              <a:ext cx="2189188" cy="1354265"/>
            </a:xfrm>
            <a:prstGeom prst="rect">
              <a:avLst/>
            </a:prstGeom>
          </p:spPr>
        </p:pic>
      </p:grpSp>
      <p:grpSp>
        <p:nvGrpSpPr>
          <p:cNvPr id="5" name="组合2"/>
          <p:cNvGrpSpPr/>
          <p:nvPr/>
        </p:nvGrpSpPr>
        <p:grpSpPr>
          <a:xfrm>
            <a:off x="538248" y="391"/>
            <a:ext cx="8083886" cy="1479547"/>
            <a:chOff x="0" y="0"/>
            <a:chExt cx="8083886" cy="1479547"/>
          </a:xfrm>
        </p:grpSpPr>
        <p:sp>
          <p:nvSpPr>
            <p:cNvPr id="6" name="文本2"/>
            <p:cNvSpPr txBox="1"/>
            <p:nvPr/>
          </p:nvSpPr>
          <p:spPr>
            <a:xfrm>
              <a:off x="0" y="334270"/>
              <a:ext cx="4113244" cy="693357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3000" b="0" i="0" dirty="0">
                  <a:solidFill>
                    <a:srgbClr val="3B00FF">
                      <a:alpha val="100000"/>
                    </a:srgbClr>
                  </a:solidFill>
                  <a:latin typeface="微软雅黑"/>
                  <a:ea typeface="微软雅黑"/>
                </a:rPr>
                <a:t>消声</a:t>
              </a:r>
              <a:r>
                <a:rPr lang="zh-CN" altLang="en-US" sz="30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：消声器 禁鸣喇叭</a:t>
              </a:r>
              <a:endPara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7" name="图片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6746" y="171"/>
              <a:ext cx="1427140" cy="1479347"/>
            </a:xfrm>
            <a:prstGeom prst="rect">
              <a:avLst/>
            </a:prstGeom>
          </p:spPr>
        </p:pic>
        <p:pic>
          <p:nvPicPr>
            <p:cNvPr id="8" name="图片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3438" y="0"/>
              <a:ext cx="2219325" cy="1479547"/>
            </a:xfrm>
            <a:prstGeom prst="rect">
              <a:avLst/>
            </a:prstGeom>
          </p:spPr>
        </p:pic>
      </p:grpSp>
      <p:grpSp>
        <p:nvGrpSpPr>
          <p:cNvPr id="9" name="组合3"/>
          <p:cNvGrpSpPr/>
          <p:nvPr/>
        </p:nvGrpSpPr>
        <p:grpSpPr>
          <a:xfrm>
            <a:off x="538210" y="1415301"/>
            <a:ext cx="8524237" cy="1699070"/>
            <a:chOff x="0" y="0"/>
            <a:chExt cx="8524237" cy="1699070"/>
          </a:xfrm>
        </p:grpSpPr>
        <p:sp>
          <p:nvSpPr>
            <p:cNvPr id="10" name="文本3"/>
            <p:cNvSpPr txBox="1"/>
            <p:nvPr/>
          </p:nvSpPr>
          <p:spPr>
            <a:xfrm>
              <a:off x="0" y="0"/>
              <a:ext cx="4033838" cy="1699070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3000" b="0" i="0" dirty="0">
                  <a:solidFill>
                    <a:srgbClr val="3B00FF">
                      <a:alpha val="100000"/>
                    </a:srgbClr>
                  </a:solidFill>
                  <a:latin typeface="微软雅黑"/>
                  <a:ea typeface="微软雅黑"/>
                </a:rPr>
                <a:t>吸声</a:t>
              </a:r>
              <a:r>
                <a:rPr lang="zh-CN" altLang="en-US" sz="30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：‌电影院墙壁的“燕子泥”，矿棉、毛毡、多孔石膏板等材料‌</a:t>
              </a:r>
              <a:endPara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  <p:pic>
          <p:nvPicPr>
            <p:cNvPr id="11" name="图片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5880" y="172421"/>
              <a:ext cx="2190131" cy="1354007"/>
            </a:xfrm>
            <a:prstGeom prst="rect">
              <a:avLst/>
            </a:prstGeom>
          </p:spPr>
        </p:pic>
        <p:pic>
          <p:nvPicPr>
            <p:cNvPr id="12" name="图片6"/>
            <p:cNvPicPr>
              <a:picLocks noChangeAspect="1"/>
            </p:cNvPicPr>
            <p:nvPr/>
          </p:nvPicPr>
          <p:blipFill>
            <a:blip r:embed="rId6"/>
            <a:srcRect l="8447" t="6400" r="5893" b="3600"/>
            <a:stretch>
              <a:fillRect/>
            </a:stretch>
          </p:blipFill>
          <p:spPr>
            <a:xfrm>
              <a:off x="6335335" y="172812"/>
              <a:ext cx="2188902" cy="1353407"/>
            </a:xfrm>
            <a:prstGeom prst="rect">
              <a:avLst/>
            </a:prstGeom>
          </p:spPr>
        </p:pic>
      </p:grpSp>
      <p:pic>
        <p:nvPicPr>
          <p:cNvPr id="13" name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0473" y="1587770"/>
            <a:ext cx="2203847" cy="1353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110242" y="-92373"/>
            <a:ext cx="5759539" cy="970358"/>
          </a:xfrm>
          <a:prstGeom prst="rect">
            <a:avLst/>
          </a:prstGeom>
          <a:noFill/>
        </p:spPr>
        <p:txBody>
          <a:bodyPr anchor="ctr"/>
          <a:lstStyle/>
          <a:p>
            <a:pPr marL="0" algn="l">
              <a:lnSpc>
                <a:spcPts val="6100"/>
              </a:lnSpc>
            </a:pPr>
            <a:r>
              <a:rPr lang="zh-CN" altLang="en-US" sz="3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一、单位及换算</a:t>
            </a:r>
            <a:endParaRPr lang="zh-CN" altLang="en-US" sz="34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186166" y="725481"/>
            <a:ext cx="9040397" cy="3241286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000"/>
              </a:lnSpc>
            </a:pPr>
            <a:r>
              <a:rPr lang="zh-CN" altLang="en-US" sz="27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1．基本单位：长度______；时间____；体积________</a:t>
            </a:r>
            <a:endParaRPr lang="zh-CN" altLang="en-US" sz="27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>
              <a:lnSpc>
                <a:spcPts val="4000"/>
              </a:lnSpc>
            </a:pPr>
            <a:r>
              <a:rPr lang="zh-CN" altLang="en-US" sz="27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2．单位换算</a:t>
            </a:r>
            <a:endParaRPr lang="zh-CN" altLang="en-US" sz="27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>
              <a:lnSpc>
                <a:spcPts val="4000"/>
              </a:lnSpc>
            </a:pPr>
            <a:r>
              <a:rPr lang="zh-CN" altLang="en-US" sz="27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(1) 1m＝________dm＝_______cm＝________mm</a:t>
            </a:r>
            <a:endParaRPr lang="zh-CN" altLang="en-US" sz="27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>
              <a:lnSpc>
                <a:spcPts val="4000"/>
              </a:lnSpc>
            </a:pPr>
            <a:r>
              <a:rPr lang="zh-CN" altLang="en-US" sz="27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    1 km＝_____m＝______mm＝_____μm＝_____nm。</a:t>
            </a:r>
            <a:endParaRPr lang="zh-CN" altLang="en-US" sz="27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>
              <a:lnSpc>
                <a:spcPts val="4000"/>
              </a:lnSpc>
            </a:pPr>
            <a:r>
              <a:rPr lang="zh-CN" altLang="en-US" sz="27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(2)1 h＝______min＝________s。</a:t>
            </a:r>
            <a:endParaRPr lang="zh-CN" altLang="en-US" sz="27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>
              <a:lnSpc>
                <a:spcPts val="4000"/>
              </a:lnSpc>
            </a:pPr>
            <a:r>
              <a:rPr lang="zh-CN" altLang="en-US" sz="27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(3)1ml=1_____;     1L=1_____;   1L=_____ml</a:t>
            </a:r>
            <a:endParaRPr lang="zh-CN" altLang="en-US" sz="27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3293916" y="725319"/>
            <a:ext cx="1256304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2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米</a:t>
            </a: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(m)</a:t>
            </a:r>
            <a:endParaRPr lang="zh-CN" altLang="en-US" sz="27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5" name="文本4"/>
          <p:cNvSpPr txBox="1"/>
          <p:nvPr/>
        </p:nvSpPr>
        <p:spPr>
          <a:xfrm>
            <a:off x="5259448" y="725519"/>
            <a:ext cx="1494179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2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秒</a:t>
            </a: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(s)</a:t>
            </a:r>
            <a:endParaRPr lang="zh-CN" altLang="en-US" sz="27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6" name="文本5"/>
          <p:cNvSpPr txBox="1"/>
          <p:nvPr/>
        </p:nvSpPr>
        <p:spPr>
          <a:xfrm>
            <a:off x="2084508" y="2352418"/>
            <a:ext cx="1451975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3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10</a:t>
            </a:r>
            <a:r>
              <a:rPr lang="zh-CN" altLang="en-US" sz="3590" b="1" i="0" baseline="3000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3</a:t>
            </a:r>
            <a:endParaRPr lang="zh-CN" altLang="en-US" sz="3590" b="1" i="0" baseline="3000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7" name="文本6"/>
          <p:cNvSpPr txBox="1"/>
          <p:nvPr/>
        </p:nvSpPr>
        <p:spPr>
          <a:xfrm>
            <a:off x="3536452" y="2352399"/>
            <a:ext cx="1451975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3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10</a:t>
            </a:r>
            <a:r>
              <a:rPr lang="zh-CN" altLang="en-US" sz="3590" b="1" i="0" baseline="3000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6</a:t>
            </a:r>
            <a:endParaRPr lang="zh-CN" altLang="en-US" sz="3590" b="1" i="0" baseline="3000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8" name="文本7"/>
          <p:cNvSpPr txBox="1"/>
          <p:nvPr/>
        </p:nvSpPr>
        <p:spPr>
          <a:xfrm>
            <a:off x="5280279" y="2352304"/>
            <a:ext cx="1451975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3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10</a:t>
            </a:r>
            <a:r>
              <a:rPr lang="zh-CN" altLang="en-US" sz="3590" b="1" i="0" baseline="3000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9</a:t>
            </a:r>
            <a:endParaRPr lang="zh-CN" altLang="en-US" sz="3590" b="1" i="0" baseline="3000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9" name="文本8"/>
          <p:cNvSpPr txBox="1"/>
          <p:nvPr/>
        </p:nvSpPr>
        <p:spPr>
          <a:xfrm>
            <a:off x="7023945" y="2352218"/>
            <a:ext cx="1451975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3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10</a:t>
            </a:r>
            <a:r>
              <a:rPr lang="zh-CN" altLang="en-US" sz="3590" b="1" i="0" baseline="3000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12</a:t>
            </a:r>
            <a:endParaRPr lang="zh-CN" altLang="en-US" sz="3590" b="1" i="0" baseline="3000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10" name="文本9"/>
          <p:cNvSpPr txBox="1"/>
          <p:nvPr/>
        </p:nvSpPr>
        <p:spPr>
          <a:xfrm>
            <a:off x="1975104" y="2816219"/>
            <a:ext cx="1451975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2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60</a:t>
            </a:r>
            <a:endParaRPr lang="zh-CN" altLang="en-US" sz="27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11" name="文本10"/>
          <p:cNvSpPr txBox="1"/>
          <p:nvPr/>
        </p:nvSpPr>
        <p:spPr>
          <a:xfrm>
            <a:off x="3828412" y="2816228"/>
            <a:ext cx="1451975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2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3600</a:t>
            </a:r>
            <a:endParaRPr lang="zh-CN" altLang="en-US" sz="27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12" name="文本11"/>
          <p:cNvSpPr txBox="1"/>
          <p:nvPr/>
        </p:nvSpPr>
        <p:spPr>
          <a:xfrm>
            <a:off x="2084499" y="1847117"/>
            <a:ext cx="1451975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2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10</a:t>
            </a:r>
            <a:endParaRPr lang="zh-CN" altLang="en-US" sz="27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13" name="文本12"/>
          <p:cNvSpPr txBox="1"/>
          <p:nvPr/>
        </p:nvSpPr>
        <p:spPr>
          <a:xfrm>
            <a:off x="3980745" y="1846717"/>
            <a:ext cx="1451975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2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100</a:t>
            </a:r>
            <a:endParaRPr lang="zh-CN" altLang="en-US" sz="27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14" name="文本13"/>
          <p:cNvSpPr txBox="1"/>
          <p:nvPr/>
        </p:nvSpPr>
        <p:spPr>
          <a:xfrm>
            <a:off x="5876515" y="1846907"/>
            <a:ext cx="1451975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2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1000</a:t>
            </a:r>
            <a:endParaRPr lang="zh-CN" altLang="en-US" sz="27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15" name="文本14"/>
          <p:cNvSpPr txBox="1"/>
          <p:nvPr/>
        </p:nvSpPr>
        <p:spPr>
          <a:xfrm>
            <a:off x="7023849" y="769677"/>
            <a:ext cx="2063896" cy="60970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2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立方米</a:t>
            </a: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(m</a:t>
            </a:r>
            <a:r>
              <a:rPr lang="zh-CN" altLang="en-US" sz="2700" b="1" i="0" baseline="3000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3</a:t>
            </a: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)</a:t>
            </a:r>
            <a:endParaRPr lang="zh-CN" altLang="en-US" sz="27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  <p:sp>
        <p:nvSpPr>
          <p:cNvPr id="16" name="文本15"/>
          <p:cNvSpPr txBox="1"/>
          <p:nvPr/>
        </p:nvSpPr>
        <p:spPr>
          <a:xfrm>
            <a:off x="1806931" y="3279915"/>
            <a:ext cx="901846" cy="68639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900"/>
              </a:lnSpc>
            </a:pPr>
            <a:r>
              <a:rPr lang="zh-CN" altLang="en-US" sz="2800" b="0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cm</a:t>
            </a:r>
            <a:r>
              <a:rPr lang="zh-CN" altLang="en-US" sz="2800" b="0" i="0" baseline="3000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3</a:t>
            </a:r>
            <a:endParaRPr lang="zh-CN" altLang="en-US" sz="2800" b="0" i="0" baseline="3000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17" name="文本16"/>
          <p:cNvSpPr txBox="1"/>
          <p:nvPr/>
        </p:nvSpPr>
        <p:spPr>
          <a:xfrm>
            <a:off x="4358145" y="3279962"/>
            <a:ext cx="901846" cy="68639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900"/>
              </a:lnSpc>
            </a:pPr>
            <a:r>
              <a:rPr lang="zh-CN" altLang="en-US" sz="2800" b="0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dm</a:t>
            </a:r>
            <a:r>
              <a:rPr lang="zh-CN" altLang="en-US" sz="2800" b="0" i="0" baseline="3000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3</a:t>
            </a:r>
            <a:endParaRPr lang="zh-CN" altLang="en-US" sz="2800" b="0" i="0" baseline="3000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18" name="文本17"/>
          <p:cNvSpPr txBox="1"/>
          <p:nvPr/>
        </p:nvSpPr>
        <p:spPr>
          <a:xfrm>
            <a:off x="6566706" y="3352095"/>
            <a:ext cx="1451975" cy="6983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300"/>
              </a:lnSpc>
            </a:pPr>
            <a:r>
              <a:rPr lang="zh-CN" altLang="en-US" sz="27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10</a:t>
            </a:r>
            <a:r>
              <a:rPr lang="zh-CN" altLang="en-US" sz="3590" b="1" i="0" baseline="3000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3</a:t>
            </a:r>
            <a:endParaRPr lang="zh-CN" altLang="en-US" sz="3590" b="1" i="0" baseline="3000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Arial" panose="020B0604020202090204"/>
              <a:ea typeface="Arial" panose="020B060402020209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2" grpId="0" animBg="1"/>
      <p:bldP spid="13" grpId="0" animBg="1"/>
      <p:bldP spid="1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358607" y="2534526"/>
            <a:ext cx="8201025" cy="93364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800"/>
              </a:lnSpc>
            </a:pPr>
            <a:r>
              <a:rPr lang="zh-CN" altLang="en-US" sz="2800" b="0" i="0" dirty="0">
                <a:solidFill>
                  <a:srgbClr val="6600CC">
                    <a:alpha val="100000"/>
                  </a:srgbClr>
                </a:solidFill>
                <a:latin typeface="微软雅黑"/>
                <a:ea typeface="微软雅黑"/>
              </a:rPr>
              <a:t>2.</a:t>
            </a: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用</a:t>
            </a:r>
            <a:r>
              <a:rPr lang="zh-CN" altLang="en-US" sz="2800" b="0" i="0" dirty="0">
                <a:solidFill>
                  <a:srgbClr val="3B00FF">
                    <a:alpha val="100000"/>
                  </a:srgbClr>
                </a:solidFill>
                <a:latin typeface="微软雅黑"/>
                <a:ea typeface="微软雅黑"/>
              </a:rPr>
              <a:t>光线</a:t>
            </a: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来研究光的传播的方法叫理想模型法。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411356" y="223523"/>
            <a:ext cx="8485965" cy="118229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9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1.光在</a:t>
            </a:r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同种</a:t>
            </a:r>
            <a:r>
              <a:rPr lang="zh-CN" altLang="en-US" sz="2800" b="0" i="0" dirty="0">
                <a:solidFill>
                  <a:srgbClr val="3B00FF">
                    <a:alpha val="100000"/>
                  </a:srgbClr>
                </a:solidFill>
                <a:latin typeface="微软雅黑"/>
                <a:ea typeface="微软雅黑"/>
              </a:rPr>
              <a:t>均匀</a:t>
            </a: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介质中沿直线传播。光在真空中的速度是_____________.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4" name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23" y="1406119"/>
            <a:ext cx="6858000" cy="1298730"/>
          </a:xfrm>
          <a:prstGeom prst="rect">
            <a:avLst/>
          </a:prstGeom>
        </p:spPr>
      </p:pic>
      <p:sp>
        <p:nvSpPr>
          <p:cNvPr id="5" name="文本3"/>
          <p:cNvSpPr txBox="1"/>
          <p:nvPr/>
        </p:nvSpPr>
        <p:spPr>
          <a:xfrm>
            <a:off x="1117768" y="664121"/>
            <a:ext cx="2959207" cy="836831"/>
          </a:xfrm>
          <a:prstGeom prst="rect">
            <a:avLst/>
          </a:prstGeom>
          <a:noFill/>
        </p:spPr>
        <p:txBody>
          <a:bodyPr anchor="ctr"/>
          <a:lstStyle/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3B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3.0×10</a:t>
            </a:r>
            <a:r>
              <a:rPr lang="zh-CN" altLang="en-US" sz="2800" b="0" i="0" baseline="30000" dirty="0">
                <a:solidFill>
                  <a:srgbClr val="3B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8</a:t>
            </a:r>
            <a:r>
              <a:rPr lang="zh-CN" altLang="en-US" sz="2800" b="0" i="0" dirty="0">
                <a:solidFill>
                  <a:srgbClr val="3B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m/s</a:t>
            </a:r>
            <a:endParaRPr lang="zh-CN" altLang="en-US" sz="2800" b="0" i="0" dirty="0">
              <a:solidFill>
                <a:srgbClr val="3B00FF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6" name="文本4"/>
          <p:cNvSpPr txBox="1"/>
          <p:nvPr/>
        </p:nvSpPr>
        <p:spPr>
          <a:xfrm>
            <a:off x="268214" y="1405947"/>
            <a:ext cx="8382000" cy="112915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buFont typeface="Arial" panose="020B0604020202090204"/>
              <a:buChar char=" "/>
            </a:pPr>
            <a:r>
              <a:rPr lang="zh-CN" altLang="en-US" sz="2800" b="0" i="0" u="sng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影子、日食、月食</a:t>
            </a: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都是</a:t>
            </a:r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由于光的直线传播</a:t>
            </a: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形成的。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buFont typeface="Arial" panose="020B0604020202090204"/>
              <a:buChar char=" "/>
            </a:pPr>
            <a:r>
              <a:rPr lang="zh-CN" altLang="en-US" sz="2800" b="0" i="0" u="sng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排队、瞄准、激光准直</a:t>
            </a: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都是</a:t>
            </a:r>
            <a:r>
              <a:rPr lang="zh-CN" altLang="en-US" sz="2800" b="0" i="0" dirty="0">
                <a:solidFill>
                  <a:srgbClr val="AA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利用</a:t>
            </a:r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光的直线传播</a:t>
            </a: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。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decel="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decel="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de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decel="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decel="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accel="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nimEffect transition="out" filter="wipe(left)">
                                      <p:cBhvr>
                                        <p:cTn id="2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1"/>
          <p:cNvGrpSpPr/>
          <p:nvPr/>
        </p:nvGrpSpPr>
        <p:grpSpPr>
          <a:xfrm>
            <a:off x="420691" y="413385"/>
            <a:ext cx="2713329" cy="3382346"/>
            <a:chOff x="0" y="0"/>
            <a:chExt cx="2713329" cy="3382346"/>
          </a:xfrm>
        </p:grpSpPr>
        <p:sp>
          <p:nvSpPr>
            <p:cNvPr id="3" name="文本2"/>
            <p:cNvSpPr txBox="1"/>
            <p:nvPr/>
          </p:nvSpPr>
          <p:spPr>
            <a:xfrm>
              <a:off x="0" y="0"/>
              <a:ext cx="2459041" cy="836609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600"/>
                </a:lnSpc>
              </a:pPr>
              <a:r>
                <a:rPr lang="zh-CN" altLang="en-US" sz="30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Calibri"/>
                  <a:ea typeface="Calibri"/>
                </a:rPr>
                <a:t>3.</a:t>
              </a:r>
              <a:r>
                <a:rPr lang="zh-CN" altLang="en-US" sz="30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宋体"/>
                  <a:ea typeface="宋体"/>
                </a:rPr>
                <a:t>光的色散：</a:t>
              </a:r>
              <a:endParaRPr lang="zh-CN" altLang="en-US" sz="30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endParaRPr>
            </a:p>
          </p:txBody>
        </p:sp>
        <p:pic>
          <p:nvPicPr>
            <p:cNvPr id="4" name="图片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2" y="1075134"/>
              <a:ext cx="2703757" cy="2307212"/>
            </a:xfrm>
            <a:prstGeom prst="rect">
              <a:avLst/>
            </a:prstGeom>
          </p:spPr>
        </p:pic>
      </p:grpSp>
      <p:grpSp>
        <p:nvGrpSpPr>
          <p:cNvPr id="5" name="组合2"/>
          <p:cNvGrpSpPr/>
          <p:nvPr/>
        </p:nvGrpSpPr>
        <p:grpSpPr>
          <a:xfrm>
            <a:off x="3122051" y="2818679"/>
            <a:ext cx="893687" cy="1367609"/>
            <a:chOff x="0" y="0"/>
            <a:chExt cx="893687" cy="1367609"/>
          </a:xfrm>
        </p:grpSpPr>
        <p:sp>
          <p:nvSpPr>
            <p:cNvPr id="6" name="文本3"/>
            <p:cNvSpPr txBox="1"/>
            <p:nvPr/>
          </p:nvSpPr>
          <p:spPr>
            <a:xfrm>
              <a:off x="305521" y="492396"/>
              <a:ext cx="588166" cy="875213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30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紫</a:t>
              </a:r>
              <a:endPara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" name="形状1"/>
            <p:cNvSpPr txBox="1"/>
            <p:nvPr/>
          </p:nvSpPr>
          <p:spPr>
            <a:xfrm>
              <a:off x="0" y="0"/>
              <a:ext cx="523505" cy="660816"/>
            </a:xfrm>
            <a:prstGeom prst="line">
              <a:avLst/>
            </a:prstGeom>
            <a:solidFill>
              <a:srgbClr val="166EE1">
                <a:alpha val="100000"/>
              </a:srgbClr>
            </a:solidFill>
            <a:ln w="76200">
              <a:solidFill>
                <a:srgbClr val="AA00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</p:grpSp>
      <p:grpSp>
        <p:nvGrpSpPr>
          <p:cNvPr id="8" name="组合3"/>
          <p:cNvGrpSpPr/>
          <p:nvPr/>
        </p:nvGrpSpPr>
        <p:grpSpPr>
          <a:xfrm>
            <a:off x="3120949" y="2629035"/>
            <a:ext cx="4802756" cy="1401139"/>
            <a:chOff x="0" y="0"/>
            <a:chExt cx="4802756" cy="1401139"/>
          </a:xfrm>
        </p:grpSpPr>
        <p:sp>
          <p:nvSpPr>
            <p:cNvPr id="9" name="形状2"/>
            <p:cNvSpPr txBox="1"/>
            <p:nvPr/>
          </p:nvSpPr>
          <p:spPr>
            <a:xfrm>
              <a:off x="0" y="0"/>
              <a:ext cx="4557733" cy="763099"/>
            </a:xfrm>
            <a:prstGeom prst="line">
              <a:avLst/>
            </a:prstGeom>
            <a:solidFill>
              <a:srgbClr val="166EE1">
                <a:alpha val="100000"/>
              </a:srgbClr>
            </a:solidFill>
            <a:ln w="76200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文本4"/>
            <p:cNvSpPr txBox="1"/>
            <p:nvPr/>
          </p:nvSpPr>
          <p:spPr>
            <a:xfrm>
              <a:off x="4231256" y="707782"/>
              <a:ext cx="571500" cy="693357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30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红</a:t>
              </a:r>
              <a:endPara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1" name="组合4"/>
          <p:cNvGrpSpPr/>
          <p:nvPr/>
        </p:nvGrpSpPr>
        <p:grpSpPr>
          <a:xfrm>
            <a:off x="3168530" y="2659472"/>
            <a:ext cx="3974258" cy="1370654"/>
            <a:chOff x="0" y="0"/>
            <a:chExt cx="3974258" cy="1370654"/>
          </a:xfrm>
        </p:grpSpPr>
        <p:sp>
          <p:nvSpPr>
            <p:cNvPr id="12" name="形状3"/>
            <p:cNvSpPr txBox="1"/>
            <p:nvPr/>
          </p:nvSpPr>
          <p:spPr>
            <a:xfrm>
              <a:off x="0" y="0"/>
              <a:ext cx="3748945" cy="799267"/>
            </a:xfrm>
            <a:prstGeom prst="line">
              <a:avLst/>
            </a:prstGeom>
            <a:solidFill>
              <a:srgbClr val="166EE1">
                <a:alpha val="100000"/>
              </a:srgbClr>
            </a:solidFill>
            <a:ln w="76200">
              <a:solidFill>
                <a:srgbClr val="FF7E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文本5"/>
            <p:cNvSpPr txBox="1"/>
            <p:nvPr/>
          </p:nvSpPr>
          <p:spPr>
            <a:xfrm>
              <a:off x="3402758" y="677297"/>
              <a:ext cx="571500" cy="693357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30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橙</a:t>
              </a:r>
              <a:endPara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4" name="组合5"/>
          <p:cNvGrpSpPr/>
          <p:nvPr/>
        </p:nvGrpSpPr>
        <p:grpSpPr>
          <a:xfrm>
            <a:off x="3190876" y="2703136"/>
            <a:ext cx="3351860" cy="1441437"/>
            <a:chOff x="0" y="0"/>
            <a:chExt cx="3351860" cy="1441437"/>
          </a:xfrm>
        </p:grpSpPr>
        <p:sp>
          <p:nvSpPr>
            <p:cNvPr id="15" name="形状4"/>
            <p:cNvSpPr txBox="1"/>
            <p:nvPr/>
          </p:nvSpPr>
          <p:spPr>
            <a:xfrm>
              <a:off x="0" y="0"/>
              <a:ext cx="2837546" cy="757002"/>
            </a:xfrm>
            <a:prstGeom prst="line">
              <a:avLst/>
            </a:prstGeom>
            <a:solidFill>
              <a:srgbClr val="166EE1">
                <a:alpha val="100000"/>
              </a:srgbClr>
            </a:solidFill>
            <a:ln w="76200">
              <a:solidFill>
                <a:srgbClr val="FFEE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6" name="文本6"/>
            <p:cNvSpPr txBox="1"/>
            <p:nvPr/>
          </p:nvSpPr>
          <p:spPr>
            <a:xfrm>
              <a:off x="2691278" y="641987"/>
              <a:ext cx="660582" cy="799450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30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黄</a:t>
              </a:r>
              <a:endPara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7" name="组合6"/>
          <p:cNvGrpSpPr/>
          <p:nvPr/>
        </p:nvGrpSpPr>
        <p:grpSpPr>
          <a:xfrm>
            <a:off x="3168530" y="2754623"/>
            <a:ext cx="2667209" cy="1263034"/>
            <a:chOff x="0" y="0"/>
            <a:chExt cx="2667209" cy="1263034"/>
          </a:xfrm>
        </p:grpSpPr>
        <p:sp>
          <p:nvSpPr>
            <p:cNvPr id="18" name="形状5"/>
            <p:cNvSpPr txBox="1"/>
            <p:nvPr/>
          </p:nvSpPr>
          <p:spPr>
            <a:xfrm>
              <a:off x="0" y="0"/>
              <a:ext cx="2287191" cy="702889"/>
            </a:xfrm>
            <a:prstGeom prst="line">
              <a:avLst/>
            </a:prstGeom>
            <a:solidFill>
              <a:srgbClr val="166EE1">
                <a:alpha val="100000"/>
              </a:srgbClr>
            </a:solidFill>
            <a:ln w="76200">
              <a:solidFill>
                <a:srgbClr val="00FF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9" name="文本7"/>
            <p:cNvSpPr txBox="1"/>
            <p:nvPr/>
          </p:nvSpPr>
          <p:spPr>
            <a:xfrm>
              <a:off x="2095709" y="569678"/>
              <a:ext cx="571500" cy="693356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30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绿</a:t>
              </a:r>
              <a:endPara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0" name="组合7"/>
          <p:cNvGrpSpPr/>
          <p:nvPr/>
        </p:nvGrpSpPr>
        <p:grpSpPr>
          <a:xfrm>
            <a:off x="3151546" y="2779361"/>
            <a:ext cx="2202705" cy="1336077"/>
            <a:chOff x="0" y="0"/>
            <a:chExt cx="2202705" cy="1336077"/>
          </a:xfrm>
        </p:grpSpPr>
        <p:sp>
          <p:nvSpPr>
            <p:cNvPr id="21" name="形状6"/>
            <p:cNvSpPr txBox="1"/>
            <p:nvPr/>
          </p:nvSpPr>
          <p:spPr>
            <a:xfrm>
              <a:off x="0" y="0"/>
              <a:ext cx="1699985" cy="685034"/>
            </a:xfrm>
            <a:prstGeom prst="line">
              <a:avLst/>
            </a:prstGeom>
            <a:solidFill>
              <a:srgbClr val="166EE1">
                <a:alpha val="100000"/>
              </a:srgbClr>
            </a:solidFill>
            <a:ln w="76200">
              <a:solidFill>
                <a:srgbClr val="006E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2" name="文本8"/>
            <p:cNvSpPr txBox="1"/>
            <p:nvPr/>
          </p:nvSpPr>
          <p:spPr>
            <a:xfrm>
              <a:off x="1548183" y="530951"/>
              <a:ext cx="654522" cy="805126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30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蓝</a:t>
              </a:r>
              <a:endPara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3" name="组合8"/>
          <p:cNvGrpSpPr/>
          <p:nvPr/>
        </p:nvGrpSpPr>
        <p:grpSpPr>
          <a:xfrm>
            <a:off x="3176963" y="2834229"/>
            <a:ext cx="1568269" cy="1234749"/>
            <a:chOff x="0" y="0"/>
            <a:chExt cx="1568269" cy="1234749"/>
          </a:xfrm>
        </p:grpSpPr>
        <p:sp>
          <p:nvSpPr>
            <p:cNvPr id="24" name="形状7"/>
            <p:cNvSpPr txBox="1"/>
            <p:nvPr/>
          </p:nvSpPr>
          <p:spPr>
            <a:xfrm>
              <a:off x="0" y="0"/>
              <a:ext cx="1080689" cy="623936"/>
            </a:xfrm>
            <a:prstGeom prst="line">
              <a:avLst/>
            </a:prstGeom>
            <a:solidFill>
              <a:srgbClr val="166EE1">
                <a:alpha val="100000"/>
              </a:srgbClr>
            </a:solidFill>
            <a:ln w="76200">
              <a:solidFill>
                <a:srgbClr val="6037E6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5" name="文本9"/>
            <p:cNvSpPr txBox="1"/>
            <p:nvPr/>
          </p:nvSpPr>
          <p:spPr>
            <a:xfrm>
              <a:off x="915625" y="482576"/>
              <a:ext cx="652644" cy="752173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/>
              <a:r>
                <a:rPr lang="zh-CN" altLang="en-US" sz="3000" b="0" i="0" dirty="0">
                  <a:solidFill>
                    <a:srgbClr val="FF0000">
                      <a:alpha val="100000"/>
                    </a:srgbClr>
                  </a:solidFill>
                  <a:latin typeface="微软雅黑"/>
                  <a:ea typeface="微软雅黑"/>
                </a:rPr>
                <a:t>靛</a:t>
              </a:r>
              <a:endPara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6" name="文本1"/>
          <p:cNvSpPr txBox="1"/>
          <p:nvPr/>
        </p:nvSpPr>
        <p:spPr>
          <a:xfrm>
            <a:off x="2481243" y="413309"/>
            <a:ext cx="6256553" cy="1059624"/>
          </a:xfrm>
          <a:prstGeom prst="rect">
            <a:avLst/>
          </a:prstGeom>
          <a:noFill/>
        </p:spPr>
        <p:txBody>
          <a:bodyPr anchor="ctr"/>
          <a:lstStyle/>
          <a:p>
            <a:pPr marL="0" algn="l"/>
            <a:r>
              <a:rPr lang="zh-CN" altLang="en-US" sz="30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白光通过三棱镜分为</a:t>
            </a:r>
            <a:r>
              <a:rPr lang="zh-CN" altLang="en-US" sz="3000" b="1" i="0" dirty="0">
                <a:solidFill>
                  <a:srgbClr val="3B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红、橙、黄、绿、蓝、靛、紫</a:t>
            </a:r>
            <a:r>
              <a:rPr lang="zh-CN" altLang="en-US" sz="30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的现象.</a:t>
            </a:r>
            <a:endParaRPr lang="zh-CN" altLang="en-US" sz="30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361655" y="389363"/>
            <a:ext cx="5086350" cy="69335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0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4.下列现象分别是什么现象？</a:t>
            </a:r>
            <a:endParaRPr lang="zh-CN" altLang="en-US" sz="30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3" name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430" y="3014758"/>
            <a:ext cx="9525" cy="9525"/>
          </a:xfrm>
          <a:prstGeom prst="rect">
            <a:avLst/>
          </a:prstGeom>
        </p:spPr>
      </p:pic>
      <p:pic>
        <p:nvPicPr>
          <p:cNvPr id="4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930" y="3205258"/>
            <a:ext cx="9525" cy="9525"/>
          </a:xfrm>
          <a:prstGeom prst="rect">
            <a:avLst/>
          </a:prstGeom>
        </p:spPr>
      </p:pic>
      <p:pic>
        <p:nvPicPr>
          <p:cNvPr id="5" name="图片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487" y="3204896"/>
            <a:ext cx="9525" cy="9525"/>
          </a:xfrm>
          <a:prstGeom prst="rect">
            <a:avLst/>
          </a:prstGeom>
        </p:spPr>
      </p:pic>
      <p:pic>
        <p:nvPicPr>
          <p:cNvPr id="6" name="图片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738" y="3138488"/>
            <a:ext cx="9525" cy="9525"/>
          </a:xfrm>
          <a:prstGeom prst="rect">
            <a:avLst/>
          </a:prstGeom>
        </p:spPr>
      </p:pic>
      <p:pic>
        <p:nvPicPr>
          <p:cNvPr id="7" name="图片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3" y="1263453"/>
            <a:ext cx="1390650" cy="1076325"/>
          </a:xfrm>
          <a:prstGeom prst="rect">
            <a:avLst/>
          </a:prstGeom>
        </p:spPr>
      </p:pic>
      <p:pic>
        <p:nvPicPr>
          <p:cNvPr id="8" name="图片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236" y="1234802"/>
            <a:ext cx="1390650" cy="1133475"/>
          </a:xfrm>
          <a:prstGeom prst="rect">
            <a:avLst/>
          </a:prstGeom>
        </p:spPr>
      </p:pic>
      <p:pic>
        <p:nvPicPr>
          <p:cNvPr id="9" name="图片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619" y="1248689"/>
            <a:ext cx="1390726" cy="1107186"/>
          </a:xfrm>
          <a:prstGeom prst="rect">
            <a:avLst/>
          </a:prstGeom>
        </p:spPr>
      </p:pic>
      <p:pic>
        <p:nvPicPr>
          <p:cNvPr id="10" name="图片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158" y="1234954"/>
            <a:ext cx="2230317" cy="1132970"/>
          </a:xfrm>
          <a:prstGeom prst="rect">
            <a:avLst/>
          </a:prstGeom>
        </p:spPr>
      </p:pic>
      <p:pic>
        <p:nvPicPr>
          <p:cNvPr id="11" name="图片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628" y="1235345"/>
            <a:ext cx="1242355" cy="1132465"/>
          </a:xfrm>
          <a:prstGeom prst="rect">
            <a:avLst/>
          </a:prstGeom>
        </p:spPr>
      </p:pic>
      <p:sp>
        <p:nvSpPr>
          <p:cNvPr id="12" name="文本2"/>
          <p:cNvSpPr txBox="1"/>
          <p:nvPr/>
        </p:nvSpPr>
        <p:spPr>
          <a:xfrm>
            <a:off x="691496" y="2364962"/>
            <a:ext cx="800100" cy="592772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400" b="0" i="0" dirty="0">
                <a:solidFill>
                  <a:srgbClr val="3B00FF">
                    <a:alpha val="100000"/>
                  </a:srgbClr>
                </a:solidFill>
                <a:latin typeface="微软雅黑"/>
                <a:ea typeface="微软雅黑"/>
              </a:rPr>
              <a:t>折射</a:t>
            </a:r>
            <a:endParaRPr lang="zh-CN" altLang="en-US" sz="2400" b="0" i="0" dirty="0">
              <a:solidFill>
                <a:srgbClr val="3B00FF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3" name="文本3"/>
          <p:cNvSpPr txBox="1"/>
          <p:nvPr/>
        </p:nvSpPr>
        <p:spPr>
          <a:xfrm>
            <a:off x="2030720" y="2332844"/>
            <a:ext cx="1409700" cy="592772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400" b="0" i="0" dirty="0">
                <a:solidFill>
                  <a:srgbClr val="3B00FF">
                    <a:alpha val="100000"/>
                  </a:srgbClr>
                </a:solidFill>
                <a:latin typeface="微软雅黑"/>
                <a:ea typeface="微软雅黑"/>
              </a:rPr>
              <a:t>直线传播</a:t>
            </a:r>
            <a:endParaRPr lang="zh-CN" altLang="en-US" sz="2400" b="0" i="0" dirty="0">
              <a:solidFill>
                <a:srgbClr val="3B00FF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4" name="文本4"/>
          <p:cNvSpPr txBox="1"/>
          <p:nvPr/>
        </p:nvSpPr>
        <p:spPr>
          <a:xfrm>
            <a:off x="3876627" y="2332863"/>
            <a:ext cx="800100" cy="592772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400" b="0" i="0" dirty="0">
                <a:solidFill>
                  <a:srgbClr val="3B00FF">
                    <a:alpha val="100000"/>
                  </a:srgbClr>
                </a:solidFill>
                <a:latin typeface="微软雅黑"/>
                <a:ea typeface="微软雅黑"/>
              </a:rPr>
              <a:t>反射</a:t>
            </a:r>
            <a:endParaRPr lang="zh-CN" altLang="en-US" sz="2400" b="0" i="0" dirty="0">
              <a:solidFill>
                <a:srgbClr val="3B00FF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5" name="文本5"/>
          <p:cNvSpPr txBox="1"/>
          <p:nvPr/>
        </p:nvSpPr>
        <p:spPr>
          <a:xfrm>
            <a:off x="5583336" y="2332844"/>
            <a:ext cx="1409700" cy="592772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400" b="0" i="0" dirty="0">
                <a:solidFill>
                  <a:srgbClr val="3B00FF">
                    <a:alpha val="100000"/>
                  </a:srgbClr>
                </a:solidFill>
                <a:latin typeface="微软雅黑"/>
                <a:ea typeface="微软雅黑"/>
              </a:rPr>
              <a:t>直线传播</a:t>
            </a:r>
            <a:endParaRPr lang="zh-CN" altLang="en-US" sz="2400" b="0" i="0" dirty="0">
              <a:solidFill>
                <a:srgbClr val="3B00FF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6" name="文本6"/>
          <p:cNvSpPr txBox="1"/>
          <p:nvPr/>
        </p:nvSpPr>
        <p:spPr>
          <a:xfrm>
            <a:off x="7762294" y="2332892"/>
            <a:ext cx="800100" cy="592772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400" b="0" i="0" dirty="0">
                <a:solidFill>
                  <a:srgbClr val="3B00FF">
                    <a:alpha val="100000"/>
                  </a:srgbClr>
                </a:solidFill>
                <a:latin typeface="微软雅黑"/>
                <a:ea typeface="微软雅黑"/>
              </a:rPr>
              <a:t>折射</a:t>
            </a:r>
            <a:endParaRPr lang="zh-CN" altLang="en-US" sz="2400" b="0" i="0" dirty="0">
              <a:solidFill>
                <a:srgbClr val="3B00FF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418700" y="450075"/>
            <a:ext cx="7055929" cy="65982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5.右图中，能用来解释左图现象的是（     ）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grpSp>
        <p:nvGrpSpPr>
          <p:cNvPr id="3" name="组合1"/>
          <p:cNvGrpSpPr/>
          <p:nvPr/>
        </p:nvGrpSpPr>
        <p:grpSpPr>
          <a:xfrm>
            <a:off x="324" y="1143419"/>
            <a:ext cx="9144018" cy="2098525"/>
            <a:chOff x="0" y="0"/>
            <a:chExt cx="9144018" cy="2098525"/>
          </a:xfrm>
        </p:grpSpPr>
        <p:pic>
          <p:nvPicPr>
            <p:cNvPr id="4" name="图片1"/>
            <p:cNvPicPr>
              <a:picLocks noChangeAspect="1"/>
            </p:cNvPicPr>
            <p:nvPr/>
          </p:nvPicPr>
          <p:blipFill>
            <a:blip r:embed="rId2"/>
            <a:srcRect l="1462" t="27518" r="75757" b="12039"/>
            <a:stretch>
              <a:fillRect/>
            </a:stretch>
          </p:blipFill>
          <p:spPr>
            <a:xfrm>
              <a:off x="0" y="0"/>
              <a:ext cx="1860781" cy="2098525"/>
            </a:xfrm>
            <a:prstGeom prst="rect">
              <a:avLst/>
            </a:prstGeom>
          </p:spPr>
        </p:pic>
        <p:pic>
          <p:nvPicPr>
            <p:cNvPr id="5" name="图片2"/>
            <p:cNvPicPr>
              <a:picLocks noChangeAspect="1"/>
            </p:cNvPicPr>
            <p:nvPr/>
          </p:nvPicPr>
          <p:blipFill>
            <a:blip r:embed="rId2"/>
            <a:srcRect l="25391" t="44717" r="2403" b="12039"/>
            <a:stretch>
              <a:fillRect/>
            </a:stretch>
          </p:blipFill>
          <p:spPr>
            <a:xfrm>
              <a:off x="1860089" y="67"/>
              <a:ext cx="7283929" cy="20980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2"/>
          <a:srcRect l="61405" t="4935" r="4540" b="13246"/>
          <a:stretch>
            <a:fillRect/>
          </a:stretch>
        </p:blipFill>
        <p:spPr>
          <a:xfrm>
            <a:off x="5295014" y="253584"/>
            <a:ext cx="3656914" cy="3658362"/>
          </a:xfrm>
          <a:prstGeom prst="rect">
            <a:avLst/>
          </a:prstGeom>
        </p:spPr>
      </p:pic>
      <p:sp>
        <p:nvSpPr>
          <p:cNvPr id="3" name="文本1"/>
          <p:cNvSpPr txBox="1"/>
          <p:nvPr/>
        </p:nvSpPr>
        <p:spPr>
          <a:xfrm>
            <a:off x="386906" y="253213"/>
            <a:ext cx="4908828" cy="2117247"/>
          </a:xfrm>
          <a:prstGeom prst="rect">
            <a:avLst/>
          </a:prstGeom>
          <a:noFill/>
        </p:spPr>
        <p:txBody>
          <a:bodyPr anchor="ctr"/>
          <a:lstStyle/>
          <a:p>
            <a:pPr marL="0" algn="l">
              <a:lnSpc>
                <a:spcPts val="5000"/>
              </a:lnSpc>
            </a:pP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6.右图中折射光线是_____，入射角的大小是_____，折射角的大小是_____.</a:t>
            </a:r>
            <a:endParaRPr lang="zh-CN" altLang="en-US" sz="28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336642" y="155467"/>
            <a:ext cx="8471420" cy="4167478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7.某同学对着墙上的平面镜，从镜中看到自己背后一个没有数字的挂钟的像，读到的时间是10点45分，则实际时间应是(　　)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50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A．10：45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50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B．7：15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50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C．7：45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50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D．1：15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3" name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91" y="1500181"/>
            <a:ext cx="1285884" cy="1285884"/>
          </a:xfrm>
          <a:prstGeom prst="rect">
            <a:avLst/>
          </a:prstGeom>
        </p:spPr>
      </p:pic>
      <p:pic>
        <p:nvPicPr>
          <p:cNvPr id="4" name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500562" y="2928940"/>
            <a:ext cx="1307723" cy="1285866"/>
          </a:xfrm>
          <a:prstGeom prst="rect">
            <a:avLst/>
          </a:prstGeom>
        </p:spPr>
      </p:pic>
      <p:pic>
        <p:nvPicPr>
          <p:cNvPr id="5" name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98" y="1500180"/>
            <a:ext cx="1291641" cy="1285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333127" y="325860"/>
            <a:ext cx="8535943" cy="347579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8.晚上，在桌面上铺一张白纸，把一小块平面镜放在纸上，让手电筒的光正对着平面镜照射，如图所示，则从侧面看去(　　)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A．镜子比较亮，它发生了镜面反射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B．镜子比较暗，它发生了镜面反射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C．白纸比较亮，它发生了镜面反射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D．白纸比较暗，它发生了漫反射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3" name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726" y="1417968"/>
            <a:ext cx="2027577" cy="23836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67113" y="362341"/>
            <a:ext cx="8816102" cy="2704783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buFont typeface="Arial" panose="020B0604020202090204"/>
              <a:buChar char=" "/>
            </a:pPr>
            <a:r>
              <a:rPr lang="zh-CN" altLang="en-US" sz="30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9. 小明身高为1.5 m，站立在平面镜前2 m处，他以0.1 m/s的速度远离平面镜，2秒后，他的像到他的距离和像的大小变化描述正确的是(　　)</a:t>
            </a:r>
            <a:endParaRPr lang="zh-CN" altLang="en-US" sz="30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30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A．1.5 m，像变大           B．2 m，像变小</a:t>
            </a:r>
            <a:endParaRPr lang="zh-CN" altLang="en-US" sz="30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30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C．3.6 m，像不变           D．4.4 m，像不变</a:t>
            </a:r>
            <a:endParaRPr lang="zh-CN" altLang="en-US" sz="30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" name="形状1"/>
          <p:cNvSpPr txBox="1"/>
          <p:nvPr/>
        </p:nvSpPr>
        <p:spPr>
          <a:xfrm>
            <a:off x="6296520" y="1450467"/>
            <a:ext cx="554831" cy="529828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solidFill>
              <a:srgbClr val="FFFFFF">
                <a:alpha val="0"/>
              </a:srgbClr>
            </a:solidFill>
          </a:ln>
        </p:spPr>
        <p:txBody>
          <a:bodyPr anchor="t"/>
          <a:lstStyle/>
          <a:p>
            <a:pPr marL="0" algn="l"/>
            <a:r>
              <a: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D</a:t>
            </a:r>
            <a:endParaRPr lang="zh-CN" altLang="en-US" sz="30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86316" y="288550"/>
            <a:ext cx="9201150" cy="291424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200"/>
              </a:lnSpc>
            </a:pPr>
            <a:r>
              <a:rPr lang="zh-CN" altLang="en-US" sz="25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10.在湖边看平静湖水中的“鱼在云中游”，   则（    ）</a:t>
            </a:r>
            <a:endParaRPr lang="zh-CN" altLang="en-US" sz="25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4200"/>
              </a:lnSpc>
            </a:pPr>
            <a:r>
              <a:rPr lang="zh-CN" altLang="en-US" sz="25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A.“鱼”是光的反射形成的虚像，“云”是光的折射形成的虚像</a:t>
            </a:r>
            <a:endParaRPr lang="zh-CN" altLang="en-US" sz="25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4200"/>
              </a:lnSpc>
            </a:pPr>
            <a:r>
              <a:rPr lang="zh-CN" altLang="en-US" sz="25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B.“鱼”是光的折射形成的虚像，“云”是光的反射形成的虚像</a:t>
            </a:r>
            <a:endParaRPr lang="zh-CN" altLang="en-US" sz="25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4200"/>
              </a:lnSpc>
            </a:pPr>
            <a:r>
              <a:rPr lang="zh-CN" altLang="en-US" sz="25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C.“鱼”和“云”都是光的反射形成的虚像</a:t>
            </a:r>
            <a:endParaRPr lang="zh-CN" altLang="en-US" sz="25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4200"/>
              </a:lnSpc>
            </a:pPr>
            <a:r>
              <a:rPr lang="zh-CN" altLang="en-US" sz="25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D.“鱼”和“云”都是光的折射形成的虚像</a:t>
            </a:r>
            <a:endParaRPr lang="zh-CN" altLang="en-US" sz="25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7259479" y="383381"/>
            <a:ext cx="456470" cy="609537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5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B</a:t>
            </a:r>
            <a:endParaRPr lang="zh-CN" altLang="en-US" sz="25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431949" y="185947"/>
            <a:ext cx="7366635" cy="279041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下列单位换算的式子正确的是（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Calibri"/>
                <a:ea typeface="Calibri"/>
              </a:rPr>
              <a:t>          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）</a:t>
            </a:r>
            <a:endParaRPr lang="zh-CN" altLang="en-US" sz="28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Calibri"/>
                <a:ea typeface="Calibri"/>
              </a:rPr>
              <a:t>A. 72km=72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×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Calibri"/>
                <a:ea typeface="Calibri"/>
              </a:rPr>
              <a:t>1000km=72000m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；</a:t>
            </a:r>
            <a:endParaRPr lang="zh-CN" altLang="en-US" sz="28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Calibri"/>
                <a:ea typeface="Calibri"/>
              </a:rPr>
              <a:t>B. 54km=54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×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Calibri"/>
                <a:ea typeface="Calibri"/>
              </a:rPr>
              <a:t>1000m=54000m</a:t>
            </a:r>
            <a:endParaRPr lang="zh-CN" altLang="en-US" sz="28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Calibri"/>
              <a:ea typeface="Calibri"/>
            </a:endParaRPr>
          </a:p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Calibri"/>
                <a:ea typeface="Calibri"/>
              </a:rPr>
              <a:t>C. 3h=3h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×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Calibri"/>
                <a:ea typeface="Calibri"/>
              </a:rPr>
              <a:t>3600s=10800s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；</a:t>
            </a:r>
            <a:endParaRPr lang="zh-CN" altLang="en-US" sz="28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Calibri"/>
                <a:ea typeface="Calibri"/>
              </a:rPr>
              <a:t>D. 80min=80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×</a:t>
            </a: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Calibri"/>
                <a:ea typeface="Calibri"/>
              </a:rPr>
              <a:t>60h=4800h</a:t>
            </a:r>
            <a:endParaRPr lang="zh-CN" altLang="en-US" sz="28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Calibri"/>
              <a:ea typeface="Calibri"/>
            </a:endParaRPr>
          </a:p>
          <a:p>
            <a:pPr marL="0" algn="l"/>
          </a:p>
        </p:txBody>
      </p:sp>
      <p:sp>
        <p:nvSpPr>
          <p:cNvPr id="3" name="文本2"/>
          <p:cNvSpPr txBox="1"/>
          <p:nvPr/>
        </p:nvSpPr>
        <p:spPr>
          <a:xfrm>
            <a:off x="431749" y="2524363"/>
            <a:ext cx="3919538" cy="61906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正确的换算关系表达</a:t>
            </a:r>
            <a:endParaRPr lang="zh-CN" altLang="en-US" sz="28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2"/>
          <a:srcRect l="3888" t="45432" r="13703" b="27283"/>
          <a:stretch>
            <a:fillRect/>
          </a:stretch>
        </p:blipFill>
        <p:spPr>
          <a:xfrm>
            <a:off x="760952" y="1608801"/>
            <a:ext cx="7775515" cy="1926974"/>
          </a:xfrm>
          <a:prstGeom prst="rect">
            <a:avLst/>
          </a:prstGeom>
        </p:spPr>
      </p:pic>
      <p:sp>
        <p:nvSpPr>
          <p:cNvPr id="3" name="文本1"/>
          <p:cNvSpPr txBox="1"/>
          <p:nvPr/>
        </p:nvSpPr>
        <p:spPr>
          <a:xfrm>
            <a:off x="599456" y="863289"/>
            <a:ext cx="6595110" cy="65982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1.下列关于刻度尺的使用正确的是（    ）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4" name="文本2"/>
          <p:cNvSpPr txBox="1"/>
          <p:nvPr/>
        </p:nvSpPr>
        <p:spPr>
          <a:xfrm>
            <a:off x="179575" y="213731"/>
            <a:ext cx="6088380" cy="649685"/>
          </a:xfrm>
          <a:prstGeom prst="rect">
            <a:avLst/>
          </a:prstGeom>
          <a:noFill/>
        </p:spPr>
        <p:txBody>
          <a:bodyPr anchor="ctr"/>
          <a:lstStyle/>
          <a:p>
            <a:pPr marL="0" algn="l">
              <a:lnSpc>
                <a:spcPts val="3600"/>
              </a:lnSpc>
            </a:pPr>
            <a:r>
              <a:rPr lang="zh-CN" altLang="en-US" sz="3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二、测量工具的使用和读数</a:t>
            </a:r>
            <a:endParaRPr lang="zh-CN" altLang="en-US" sz="3000" b="1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2"/>
          <a:srcRect r="18285" b="40697"/>
          <a:stretch>
            <a:fillRect/>
          </a:stretch>
        </p:blipFill>
        <p:spPr>
          <a:xfrm>
            <a:off x="3225800" y="1894840"/>
            <a:ext cx="4245610" cy="795655"/>
          </a:xfrm>
          <a:prstGeom prst="rect">
            <a:avLst/>
          </a:prstGeom>
        </p:spPr>
      </p:pic>
      <p:sp>
        <p:nvSpPr>
          <p:cNvPr id="3" name="文本1"/>
          <p:cNvSpPr txBox="1"/>
          <p:nvPr/>
        </p:nvSpPr>
        <p:spPr>
          <a:xfrm>
            <a:off x="228343" y="193177"/>
            <a:ext cx="8467725" cy="159848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2.如图中刻度尺的分度值是_____,物体的长度是_____.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3.某次测量的结果是1.234m，准确值是_______，估计值是_______，所使用的刻度尺的分度值是_______.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4" name="文本2"/>
          <p:cNvSpPr txBox="1"/>
          <p:nvPr/>
        </p:nvSpPr>
        <p:spPr>
          <a:xfrm>
            <a:off x="228114" y="2525478"/>
            <a:ext cx="8468077" cy="186280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4.某同学用同一把刻度尺对同一物体的长度进行了4次测量，结果如下：12.34cm、12.36cm、12.35cm、12.75cm，则该物体的长度应记为（　　）</a:t>
            </a:r>
            <a:endParaRPr lang="zh-CN" altLang="en-US" sz="2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3100"/>
              </a:lnSpc>
            </a:pPr>
            <a:r>
              <a:rPr lang="zh-CN" altLang="en-US" sz="2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A．12.45cm    B．12.34cm     C．12.35cm    D．12.36cm</a:t>
            </a:r>
            <a:endParaRPr lang="zh-CN" altLang="en-US" sz="2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7" y="1588463"/>
            <a:ext cx="3016786" cy="2491675"/>
          </a:xfrm>
          <a:prstGeom prst="rect">
            <a:avLst/>
          </a:prstGeom>
        </p:spPr>
      </p:pic>
      <p:pic>
        <p:nvPicPr>
          <p:cNvPr id="3" name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443" y="1588675"/>
            <a:ext cx="3088491" cy="2491378"/>
          </a:xfrm>
          <a:prstGeom prst="rect">
            <a:avLst/>
          </a:prstGeom>
        </p:spPr>
      </p:pic>
      <p:sp>
        <p:nvSpPr>
          <p:cNvPr id="4" name="文本1"/>
          <p:cNvSpPr txBox="1"/>
          <p:nvPr/>
        </p:nvSpPr>
        <p:spPr>
          <a:xfrm>
            <a:off x="228343" y="193177"/>
            <a:ext cx="8467725" cy="65982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5.如图秒表的读数分别是___________和_________s.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5" name="文本2"/>
          <p:cNvSpPr txBox="1"/>
          <p:nvPr/>
        </p:nvSpPr>
        <p:spPr>
          <a:xfrm>
            <a:off x="4227928" y="128749"/>
            <a:ext cx="2406653" cy="1174296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4min7.5s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或247.5s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6" name="文本3"/>
          <p:cNvSpPr txBox="1"/>
          <p:nvPr/>
        </p:nvSpPr>
        <p:spPr>
          <a:xfrm>
            <a:off x="6506928" y="192900"/>
            <a:ext cx="1749245" cy="83566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277.5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1"/>
          <p:cNvGrpSpPr/>
          <p:nvPr/>
        </p:nvGrpSpPr>
        <p:grpSpPr>
          <a:xfrm>
            <a:off x="3790965" y="1286380"/>
            <a:ext cx="2556119" cy="2971595"/>
            <a:chOff x="0" y="0"/>
            <a:chExt cx="2556119" cy="2971595"/>
          </a:xfrm>
        </p:grpSpPr>
        <p:pic>
          <p:nvPicPr>
            <p:cNvPr id="3" name="图片1"/>
            <p:cNvPicPr>
              <a:picLocks noChangeAspect="1"/>
            </p:cNvPicPr>
            <p:nvPr/>
          </p:nvPicPr>
          <p:blipFill>
            <a:blip r:embed="rId2"/>
            <a:srcRect t="11377" r="51351"/>
            <a:stretch>
              <a:fillRect/>
            </a:stretch>
          </p:blipFill>
          <p:spPr>
            <a:xfrm>
              <a:off x="0" y="276742"/>
              <a:ext cx="1216838" cy="2694689"/>
            </a:xfrm>
            <a:prstGeom prst="rect">
              <a:avLst/>
            </a:prstGeom>
          </p:spPr>
        </p:pic>
        <p:pic>
          <p:nvPicPr>
            <p:cNvPr id="4" name="图片2"/>
            <p:cNvPicPr>
              <a:picLocks noChangeAspect="1"/>
            </p:cNvPicPr>
            <p:nvPr/>
          </p:nvPicPr>
          <p:blipFill>
            <a:blip r:embed="rId2"/>
            <a:srcRect l="56756"/>
            <a:stretch>
              <a:fillRect/>
            </a:stretch>
          </p:blipFill>
          <p:spPr>
            <a:xfrm>
              <a:off x="1464959" y="0"/>
              <a:ext cx="1091160" cy="2971595"/>
            </a:xfrm>
            <a:prstGeom prst="rect">
              <a:avLst/>
            </a:prstGeom>
          </p:spPr>
        </p:pic>
      </p:grpSp>
      <p:sp>
        <p:nvSpPr>
          <p:cNvPr id="5" name="文本1"/>
          <p:cNvSpPr txBox="1"/>
          <p:nvPr/>
        </p:nvSpPr>
        <p:spPr>
          <a:xfrm>
            <a:off x="307496" y="466544"/>
            <a:ext cx="8672827" cy="68239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6.水的体积是</a:t>
            </a:r>
            <a:r>
              <a:rPr lang="zh-CN" altLang="en-US" sz="2800" b="0" i="0" u="sng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          </a:t>
            </a: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，固体的体积是</a:t>
            </a:r>
            <a:r>
              <a:rPr lang="zh-CN" altLang="en-US" sz="2800" b="0" i="0" u="sng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           </a:t>
            </a: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 。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6" name="文本2"/>
          <p:cNvSpPr txBox="1"/>
          <p:nvPr/>
        </p:nvSpPr>
        <p:spPr>
          <a:xfrm>
            <a:off x="2385241" y="466192"/>
            <a:ext cx="1406528" cy="68239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FF3300">
                    <a:alpha val="100000"/>
                  </a:srgbClr>
                </a:solidFill>
                <a:latin typeface="微软雅黑"/>
                <a:ea typeface="微软雅黑"/>
              </a:rPr>
              <a:t>20ml</a:t>
            </a:r>
            <a:endParaRPr lang="zh-CN" altLang="en-US" sz="2800" b="0" i="0" dirty="0">
              <a:solidFill>
                <a:srgbClr val="FF33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7" name="文本3"/>
          <p:cNvSpPr txBox="1"/>
          <p:nvPr/>
        </p:nvSpPr>
        <p:spPr>
          <a:xfrm>
            <a:off x="5866162" y="509111"/>
            <a:ext cx="1274759" cy="68239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FF3300">
                    <a:alpha val="100000"/>
                  </a:srgbClr>
                </a:solidFill>
                <a:latin typeface="微软雅黑"/>
                <a:ea typeface="微软雅黑"/>
              </a:rPr>
              <a:t>16cm</a:t>
            </a:r>
            <a:r>
              <a:rPr lang="zh-CN" altLang="en-US" sz="2800" b="0" i="0" baseline="30000" dirty="0">
                <a:solidFill>
                  <a:srgbClr val="FF3300">
                    <a:alpha val="100000"/>
                  </a:srgbClr>
                </a:solidFill>
                <a:latin typeface="微软雅黑"/>
                <a:ea typeface="微软雅黑"/>
              </a:rPr>
              <a:t>3</a:t>
            </a:r>
            <a:endParaRPr lang="zh-CN" altLang="en-US" sz="2800" b="0" i="0" baseline="30000" dirty="0">
              <a:solidFill>
                <a:srgbClr val="FF33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grpSp>
        <p:nvGrpSpPr>
          <p:cNvPr id="8" name="组合2"/>
          <p:cNvGrpSpPr/>
          <p:nvPr/>
        </p:nvGrpSpPr>
        <p:grpSpPr>
          <a:xfrm>
            <a:off x="307467" y="2319033"/>
            <a:ext cx="8511569" cy="1938175"/>
            <a:chOff x="0" y="0"/>
            <a:chExt cx="8511569" cy="1938175"/>
          </a:xfrm>
        </p:grpSpPr>
        <p:sp>
          <p:nvSpPr>
            <p:cNvPr id="9" name="文本4"/>
            <p:cNvSpPr txBox="1"/>
            <p:nvPr/>
          </p:nvSpPr>
          <p:spPr>
            <a:xfrm>
              <a:off x="0" y="0"/>
              <a:ext cx="3414884" cy="1678197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900"/>
                </a:lnSpc>
              </a:pPr>
              <a:r>
                <a:rPr lang="zh-CN" altLang="en-US" sz="2800" b="0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微软雅黑"/>
                  <a:ea typeface="微软雅黑"/>
                </a:rPr>
                <a:t>7.右图读数方法中，正确的是____，如果仰视读数结果会____</a:t>
              </a:r>
              <a:endPara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endParaRPr>
            </a:p>
          </p:txBody>
        </p:sp>
        <p:pic>
          <p:nvPicPr>
            <p:cNvPr id="10" name="图片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624" y="261775"/>
              <a:ext cx="2224945" cy="1676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342290" y="228200"/>
            <a:ext cx="8461237" cy="3906247"/>
          </a:xfrm>
          <a:prstGeom prst="rect">
            <a:avLst/>
          </a:prstGeom>
          <a:noFill/>
        </p:spPr>
        <p:txBody>
          <a:bodyPr anchor="ctr"/>
          <a:lstStyle/>
          <a:p>
            <a:pPr marL="0" algn="l">
              <a:lnSpc>
                <a:spcPts val="58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7.下列几种估测中，比较符合实际情况的是(  　)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58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A．教室内天花板离地面的高度约为8 m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58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B．中学生正常步行时一步的距离约为2 m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58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C．演奏一遍中华人民共和国国歌用时约50 s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58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D．一支新2B铅笔的长度约为17.5 dm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7317484" y="523496"/>
            <a:ext cx="642667" cy="68239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C</a:t>
            </a:r>
            <a:endParaRPr lang="zh-CN" altLang="en-US" sz="2800" b="0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323517" y="202682"/>
            <a:ext cx="2679700" cy="659829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三、误差和错误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567042" y="845677"/>
            <a:ext cx="8406127" cy="3140502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6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1.关于误差，下列说法中正确的是（　　）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46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A．误差是测量中的错误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46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B．只要方法正确，仪器精良，误差就可以消除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46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C．选用精密的仪器，改进实验方法，可减小误差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46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D．误差是测量时态度不认真而引起的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6358680" y="964911"/>
            <a:ext cx="814992" cy="68239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C</a:t>
            </a:r>
            <a:endParaRPr lang="zh-CN" altLang="en-US" sz="28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2833</Words>
  <Application>WPS 演示</Application>
  <PresentationFormat>宽屏</PresentationFormat>
  <Paragraphs>259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8" baseType="lpstr">
      <vt:lpstr>Arial</vt:lpstr>
      <vt:lpstr>宋体</vt:lpstr>
      <vt:lpstr>Wingdings</vt:lpstr>
      <vt:lpstr>宋体</vt:lpstr>
      <vt:lpstr>宋体-简</vt:lpstr>
      <vt:lpstr>微软雅黑</vt:lpstr>
      <vt:lpstr>汉仪旗黑</vt:lpstr>
      <vt:lpstr>黑体</vt:lpstr>
      <vt:lpstr>黑体-简</vt:lpstr>
      <vt:lpstr>Arial</vt:lpstr>
      <vt:lpstr>Calibri</vt:lpstr>
      <vt:lpstr>微软雅黑</vt:lpstr>
      <vt:lpstr>宋体</vt:lpstr>
      <vt:lpstr>Arial Unicode MS</vt:lpstr>
      <vt:lpstr>Helvetica Neue</vt:lpstr>
      <vt:lpstr>Times New Roman</vt:lpstr>
      <vt:lpstr>微软雅黑</vt:lpstr>
      <vt:lpstr>等线</vt:lpstr>
      <vt:lpstr>苹方-简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期中考试基础知识复习</dc:title>
  <dc:creator>seewo_1358</dc:creator>
  <cp:lastModifiedBy>JOEdan乔</cp:lastModifiedBy>
  <cp:revision>5</cp:revision>
  <dcterms:created xsi:type="dcterms:W3CDTF">2025-11-02T06:10:34Z</dcterms:created>
  <dcterms:modified xsi:type="dcterms:W3CDTF">2025-11-02T06:10:34Z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licationName">
    <vt:lpwstr>EasiNote5</vt:lpwstr>
  </property>
  <property fmtid="{D5CDD505-2E9C-101B-9397-08002B2CF9AE}" pid="3" name="ApplicationVersion">
    <vt:lpwstr>5.2.4.8772</vt:lpwstr>
  </property>
  <property fmtid="{D5CDD505-2E9C-101B-9397-08002B2CF9AE}" pid="4" name="EasiNoteCoursewareInfo">
    <vt:lpwstr>34837895-37cd-4ecb-b13b-cd70b2ae783e:1</vt:lpwstr>
  </property>
  <property fmtid="{D5CDD505-2E9C-101B-9397-08002B2CF9AE}" pid="5" name="EasiNoteDocumentName">
    <vt:lpwstr>期中考试基础知识复习</vt:lpwstr>
  </property>
  <property fmtid="{D5CDD505-2E9C-101B-9397-08002B2CF9AE}" pid="6" name="EasiNoteAuthor">
    <vt:lpwstr>195b1a1243414e088c3cdd68445b49d7</vt:lpwstr>
  </property>
  <property fmtid="{D5CDD505-2E9C-101B-9397-08002B2CF9AE}" pid="7" name="EasiNoteUpstreamCoursewareInfo_0">
    <vt:lpwstr>2e022fde-703e-4f96-b63b-906fc26946bd</vt:lpwstr>
  </property>
  <property fmtid="{D5CDD505-2E9C-101B-9397-08002B2CF9AE}" pid="8" name="ICV">
    <vt:lpwstr>B8FDC057BBCF26F4F6EF06698E2A5327_42</vt:lpwstr>
  </property>
  <property fmtid="{D5CDD505-2E9C-101B-9397-08002B2CF9AE}" pid="9" name="KSOProductBuildVer">
    <vt:lpwstr>2052-12.1.23143.23143</vt:lpwstr>
  </property>
</Properties>
</file>